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267" r:id="rId3"/>
    <p:sldId id="268" r:id="rId5"/>
    <p:sldId id="269" r:id="rId6"/>
    <p:sldId id="297" r:id="rId7"/>
    <p:sldId id="298" r:id="rId8"/>
    <p:sldId id="284" r:id="rId9"/>
    <p:sldId id="300" r:id="rId10"/>
    <p:sldId id="281" r:id="rId11"/>
    <p:sldId id="296" r:id="rId12"/>
    <p:sldId id="271" r:id="rId13"/>
    <p:sldId id="289" r:id="rId14"/>
    <p:sldId id="273" r:id="rId15"/>
  </p:sldIdLst>
  <p:sldSz cx="9144000" cy="6858000" type="screen4x3"/>
  <p:notesSz cx="6858000" cy="9144000"/>
  <p:embeddedFontLst>
    <p:embeddedFont>
      <p:font typeface="Arial Rounded MT Bold" panose="020F0704030504030204" pitchFamily="34" charset="0"/>
      <p:regular r:id="rId20"/>
    </p:embeddedFont>
    <p:embeddedFont>
      <p:font typeface="宋体" panose="02010600030101010101" charset="-122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nice" initials="j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commentAuthors" Target="commentAuthors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8" name="Rectangle 7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/>
            <a:fld id="{9A0DB2DC-4C9A-4742-B13C-FB6460FD3503}" type="slidenum">
              <a:rPr lang="en-US" altLang="en-US" sz="1200" dirty="0"/>
            </a:fld>
            <a:endParaRPr lang="en-US" altLang="en-US" sz="1200" dirty="0"/>
          </a:p>
        </p:txBody>
      </p:sp>
      <p:sp>
        <p:nvSpPr>
          <p:cNvPr id="4099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4100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p>
            <a:pPr lvl="0" eaLnBrk="1" hangingPunct="1"/>
            <a:endParaRPr lang="en-AU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6" name="Rectangle 7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/>
            <a:fld id="{9A0DB2DC-4C9A-4742-B13C-FB6460FD3503}" type="slidenum">
              <a:rPr lang="en-US" altLang="en-US" sz="1200" dirty="0"/>
            </a:fld>
            <a:endParaRPr lang="en-US" altLang="en-US" sz="1200" dirty="0"/>
          </a:p>
        </p:txBody>
      </p:sp>
      <p:sp>
        <p:nvSpPr>
          <p:cNvPr id="6147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148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p>
            <a:pPr lvl="0" eaLnBrk="1" hangingPunct="1"/>
            <a:endParaRPr lang="en-AU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4" name="Rectangle 7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/>
            <a:fld id="{9A0DB2DC-4C9A-4742-B13C-FB6460FD3503}" type="slidenum">
              <a:rPr lang="en-US" altLang="en-US" sz="1200" dirty="0"/>
            </a:fld>
            <a:endParaRPr lang="en-US" altLang="en-US" sz="1200" dirty="0"/>
          </a:p>
        </p:txBody>
      </p:sp>
      <p:sp>
        <p:nvSpPr>
          <p:cNvPr id="8195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6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p>
            <a:pPr lvl="0" eaLnBrk="1" hangingPunct="1"/>
            <a:endParaRPr lang="en-AU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2" name="Rectangle 7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/>
            <a:fld id="{9A0DB2DC-4C9A-4742-B13C-FB6460FD3503}" type="slidenum">
              <a:rPr lang="en-US" altLang="en-US" sz="1200" dirty="0"/>
            </a:fld>
            <a:endParaRPr lang="en-US" altLang="en-US" sz="1200" dirty="0"/>
          </a:p>
        </p:txBody>
      </p:sp>
      <p:sp>
        <p:nvSpPr>
          <p:cNvPr id="10243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0244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p>
            <a:pPr lvl="0" eaLnBrk="1" hangingPunct="1"/>
            <a:endParaRPr lang="en-AU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290" name="Rectangle 7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/>
            <a:fld id="{9A0DB2DC-4C9A-4742-B13C-FB6460FD3503}" type="slidenum">
              <a:rPr lang="en-US" altLang="en-US" sz="1200" dirty="0"/>
            </a:fld>
            <a:endParaRPr lang="en-US" altLang="en-US" sz="1200" dirty="0"/>
          </a:p>
        </p:txBody>
      </p:sp>
      <p:sp>
        <p:nvSpPr>
          <p:cNvPr id="12291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2292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p>
            <a:pPr lvl="0" eaLnBrk="1" hangingPunct="1"/>
            <a:endParaRPr lang="en-AU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38" name="Rectangle 7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/>
            <a:fld id="{9A0DB2DC-4C9A-4742-B13C-FB6460FD3503}" type="slidenum">
              <a:rPr lang="en-US" altLang="en-US" sz="1200" dirty="0"/>
            </a:fld>
            <a:endParaRPr lang="en-US" altLang="en-US" sz="1200" dirty="0"/>
          </a:p>
        </p:txBody>
      </p:sp>
      <p:sp>
        <p:nvSpPr>
          <p:cNvPr id="14339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4340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p>
            <a:pPr lvl="0" eaLnBrk="1" hangingPunct="1"/>
            <a:endParaRPr lang="en-AU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386" name="Rectangle 7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/>
            <a:fld id="{9A0DB2DC-4C9A-4742-B13C-FB6460FD3503}" type="slidenum">
              <a:rPr lang="en-US" altLang="en-US" sz="1200" dirty="0"/>
            </a:fld>
            <a:endParaRPr lang="en-US" altLang="en-US" sz="1200" dirty="0"/>
          </a:p>
        </p:txBody>
      </p:sp>
      <p:sp>
        <p:nvSpPr>
          <p:cNvPr id="16387" name="Rectangle 2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6388" name="Rectangle 3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p>
            <a:pPr lvl="0" eaLnBrk="1" hangingPunct="1"/>
            <a:endParaRPr lang="en-AU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62C8B-B14F-4D97-AF65-F5344CB8AC3E}" type="datetime1">
              <a:rPr lang="en-US" smtClean="0"/>
            </a:fld>
            <a:endParaRPr lang="en-US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00645" y="-286385"/>
            <a:ext cx="1394460" cy="1527175"/>
          </a:xfrm>
          <a:prstGeom prst="rect">
            <a:avLst/>
          </a:prstGeom>
        </p:spPr>
      </p:pic>
    </p:spTree>
  </p:cSld>
  <p:clrMapOvr>
    <a:masterClrMapping/>
  </p:clrMapOvr>
  <p:hf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62C8B-B14F-4D97-AF65-F5344CB8AC3E}" type="datetime1">
              <a:rPr lang="en-US" smtClean="0"/>
            </a:fld>
            <a:endParaRPr lang="en-US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62C8B-B14F-4D97-AF65-F5344CB8AC3E}" type="datetime1">
              <a:rPr lang="en-US" smtClean="0"/>
            </a:fld>
            <a:endParaRPr lang="en-US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62C8B-B14F-4D97-AF65-F5344CB8AC3E}" type="datetime1">
              <a:rPr lang="en-US" smtClean="0"/>
            </a:fld>
            <a:endParaRPr lang="en-US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00645" y="-286385"/>
            <a:ext cx="1394460" cy="1527175"/>
          </a:xfrm>
          <a:prstGeom prst="rect">
            <a:avLst/>
          </a:prstGeom>
        </p:spPr>
      </p:pic>
    </p:spTree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62C8B-B14F-4D97-AF65-F5344CB8AC3E}" type="datetime1">
              <a:rPr lang="en-US" smtClean="0"/>
            </a:fld>
            <a:endParaRPr lang="en-US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00645" y="-286385"/>
            <a:ext cx="1394460" cy="1527175"/>
          </a:xfrm>
          <a:prstGeom prst="rect">
            <a:avLst/>
          </a:prstGeom>
        </p:spPr>
      </p:pic>
    </p:spTree>
  </p:cSld>
  <p:clrMapOvr>
    <a:masterClrMapping/>
  </p:clrMapOvr>
  <p:hf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62C8B-B14F-4D97-AF65-F5344CB8AC3E}" type="datetime1">
              <a:rPr lang="en-US" smtClean="0"/>
            </a:fld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62C8B-B14F-4D97-AF65-F5344CB8AC3E}" type="datetime1">
              <a:rPr lang="en-US" smtClean="0"/>
            </a:fld>
            <a:endParaRPr lang="en-US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62C8B-B14F-4D97-AF65-F5344CB8AC3E}" type="datetime1">
              <a:rPr lang="en-US" smtClean="0"/>
            </a:fld>
            <a:endParaRPr lang="en-US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62C8B-B14F-4D97-AF65-F5344CB8AC3E}" type="datetime1">
              <a:rPr lang="en-US" smtClean="0"/>
            </a:fld>
            <a:endParaRPr lang="en-US" smtClean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62C8B-B14F-4D97-AF65-F5344CB8AC3E}" type="datetime1">
              <a:rPr lang="en-US" smtClean="0"/>
            </a:fld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62C8B-B14F-4D97-AF65-F5344CB8AC3E}" type="datetime1">
              <a:rPr lang="en-US" smtClean="0"/>
            </a:fld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962C8B-B14F-4D97-AF65-F5344CB8AC3E}" type="datetime1">
              <a:rPr lang="en-US" smtClean="0"/>
            </a:fld>
            <a:endParaRPr lang="en-US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  <p:pic>
        <p:nvPicPr>
          <p:cNvPr id="7" name="图片 10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7700645" y="-286385"/>
            <a:ext cx="1394460" cy="152717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object 3"/>
          <p:cNvPicPr/>
          <p:nvPr userDrawn="1"/>
        </p:nvPicPr>
        <p:blipFill>
          <a:blip r:embed="rId1" cstate="print"/>
          <a:stretch>
            <a:fillRect/>
          </a:stretch>
        </p:blipFill>
        <p:spPr>
          <a:xfrm>
            <a:off x="0" y="0"/>
            <a:ext cx="9143999" cy="6857998"/>
          </a:xfrm>
          <a:prstGeom prst="rect">
            <a:avLst/>
          </a:prstGeom>
        </p:spPr>
      </p:pic>
      <p:sp>
        <p:nvSpPr>
          <p:cNvPr id="3074" name="Rectangle 4"/>
          <p:cNvSpPr>
            <a:spLocks noGrp="1" noRot="1"/>
          </p:cNvSpPr>
          <p:nvPr>
            <p:ph type="ctrTitle"/>
          </p:nvPr>
        </p:nvSpPr>
        <p:spPr>
          <a:xfrm>
            <a:off x="1219200" y="304800"/>
            <a:ext cx="7086600" cy="1009650"/>
          </a:xfrm>
        </p:spPr>
        <p:txBody>
          <a:bodyPr vert="horz" wrap="square" lIns="91440" tIns="45720" rIns="91440" bIns="45720" anchor="ctr" anchorCtr="0">
            <a:normAutofit fontScale="90000"/>
          </a:bodyPr>
          <a:p>
            <a:pPr eaLnBrk="1" hangingPunct="1">
              <a:buClrTx/>
              <a:buSzTx/>
              <a:buFontTx/>
            </a:pPr>
            <a:br>
              <a:rPr lang="en-US" altLang="en-US" sz="2800" dirty="0">
                <a:latin typeface="Cambria" pitchFamily="18" charset="0"/>
              </a:rPr>
            </a:br>
            <a:r>
              <a:rPr lang="en-US" altLang="en-US" sz="3600" dirty="0">
                <a:latin typeface="Corbel" pitchFamily="34" charset="0"/>
              </a:rPr>
              <a:t>HIT391 - </a:t>
            </a:r>
            <a:r>
              <a:rPr lang="en-US" altLang="en-US" sz="3600" dirty="0">
                <a:latin typeface="Corbel" pitchFamily="34" charset="0"/>
              </a:rPr>
              <a:t>Machine Learning Advancements and Applications</a:t>
            </a:r>
            <a:endParaRPr lang="en-US" altLang="en-US" dirty="0">
              <a:latin typeface="Corbel" pitchFamily="34" charset="0"/>
            </a:endParaRPr>
          </a:p>
        </p:txBody>
      </p:sp>
      <p:sp>
        <p:nvSpPr>
          <p:cNvPr id="2051" name="Rectangle 5"/>
          <p:cNvSpPr>
            <a:spLocks noGrp="1" noRot="1" noChangeArrowheads="1"/>
          </p:cNvSpPr>
          <p:nvPr>
            <p:ph type="subTitle" idx="1"/>
          </p:nvPr>
        </p:nvSpPr>
        <p:spPr>
          <a:xfrm>
            <a:off x="1884680" y="2578735"/>
            <a:ext cx="6783070" cy="3632835"/>
          </a:xfrm>
        </p:spPr>
        <p:txBody>
          <a:bodyPr vert="horz" wrap="square" lIns="91440" tIns="45720" rIns="91440" bIns="45720" numCol="1" anchor="t" anchorCtr="0" compatLnSpc="1">
            <a:normAutofit fontScale="80000"/>
          </a:bodyPr>
          <a:lstStyle/>
          <a:p>
            <a:pPr marL="0" marR="0" lvl="0" indent="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0" lang="en-US" altLang="en-AU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Lecturer (Danana): </a:t>
            </a:r>
            <a:r>
              <a:rPr kumimoji="0" lang="en-AU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Dr</a:t>
            </a:r>
            <a:r>
              <a:rPr kumimoji="0" lang="en-US" altLang="en-AU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.</a:t>
            </a:r>
            <a:r>
              <a:rPr kumimoji="0" lang="en-AU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 </a:t>
            </a:r>
            <a:r>
              <a:rPr kumimoji="0" lang="en-US" altLang="en-AU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Yan Zhang</a:t>
            </a:r>
            <a:endParaRPr kumimoji="0" lang="en-US" altLang="en-AU" sz="24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ndara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0" lang="en-US" altLang="en-AU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Lecturer (Sydney): Dr. Al-Amoodi Abdullah</a:t>
            </a:r>
            <a:endParaRPr kumimoji="0" lang="en-US" altLang="en-AU" sz="24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ndara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lang="en-US" altLang="en-AU" b="1" noProof="0" dirty="0" smtClean="0">
                <a:ln>
                  <a:noFill/>
                </a:ln>
                <a:effectLst/>
                <a:uLnTx/>
                <a:uFillTx/>
                <a:latin typeface="Candara" pitchFamily="34" charset="0"/>
                <a:sym typeface="+mn-ea"/>
              </a:rPr>
              <a:t>Unit Coordinator: Dr. Yan Zhang</a:t>
            </a:r>
            <a:endParaRPr kumimoji="0" lang="en-US" altLang="en-AU" sz="24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ndara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altLang="en-US" sz="1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ndara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altLang="en-US" sz="105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ndara" pitchFamily="34" charset="0"/>
              <a:ea typeface="+mn-ea"/>
              <a:cs typeface="+mn-cs"/>
            </a:endParaRPr>
          </a:p>
          <a:p>
            <a:pPr marL="0" marR="0" lvl="0" indent="0" algn="l" defTabSz="914400" rtl="0" fontAlgn="base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0" lang="en-AU" alt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Faculty of Science and Technology</a:t>
            </a:r>
            <a:endParaRPr kumimoji="0" lang="en-AU" altLang="en-US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ndara" pitchFamily="34" charset="0"/>
              <a:ea typeface="+mn-ea"/>
              <a:cs typeface="+mn-cs"/>
            </a:endParaRPr>
          </a:p>
          <a:p>
            <a:pPr marL="0" marR="0" lvl="0" indent="0" algn="l" defTabSz="914400" rtl="0" fontAlgn="base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0" lang="en-AU" alt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Charles Darwin University, NT, Australia</a:t>
            </a:r>
            <a:endParaRPr kumimoji="0" lang="en-AU" altLang="en-US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ndara" pitchFamily="34" charset="0"/>
              <a:ea typeface="+mn-ea"/>
              <a:cs typeface="+mn-cs"/>
            </a:endParaRPr>
          </a:p>
          <a:p>
            <a:pPr marL="0" marR="0" lvl="0" indent="0" algn="l" defTabSz="914400" rtl="0" fontAlgn="base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US" altLang="en-AU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ndara" pitchFamily="34" charset="0"/>
              <a:ea typeface="+mn-ea"/>
              <a:cs typeface="+mn-cs"/>
            </a:endParaRPr>
          </a:p>
          <a:p>
            <a:pPr marL="0" marR="0" lvl="0" indent="0" algn="l" defTabSz="914400" rtl="0" fontAlgn="base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0" lang="en-US" altLang="en-AU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Email:</a:t>
            </a:r>
            <a:r>
              <a:rPr kumimoji="0" lang="en-US" altLang="en-AU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 yan</a:t>
            </a:r>
            <a:r>
              <a:rPr kumimoji="0" lang="en-AU" alt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.</a:t>
            </a:r>
            <a:r>
              <a:rPr kumimoji="0" lang="en-US" altLang="en-AU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zhang</a:t>
            </a:r>
            <a:r>
              <a:rPr kumimoji="0" lang="en-AU" alt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@cdu.edu.au</a:t>
            </a:r>
            <a:r>
              <a:rPr kumimoji="0" lang="en-US" altLang="en-AU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 </a:t>
            </a:r>
            <a:endParaRPr kumimoji="0" lang="en-AU" altLang="en-US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ndara" pitchFamily="34" charset="0"/>
              <a:ea typeface="+mn-ea"/>
              <a:cs typeface="+mn-cs"/>
            </a:endParaRPr>
          </a:p>
          <a:p>
            <a:pPr marL="0" marR="0" lvl="0" indent="0" algn="l" defTabSz="914400" rtl="0" fontAlgn="base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0" lang="en-US" altLang="en-AU" b="1" i="0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Office:</a:t>
            </a:r>
            <a:r>
              <a:rPr kumimoji="0" lang="en-US" altLang="en-AU" b="0" i="0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 Danana Campus, Level 6, Room #9</a:t>
            </a:r>
            <a:endParaRPr kumimoji="0" lang="en-US" altLang="en-AU" b="0" i="0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ndara" pitchFamily="34" charset="0"/>
              <a:ea typeface="+mn-ea"/>
              <a:cs typeface="+mn-cs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B962C8B-B14F-4D97-AF65-F5344CB8AC3E}" type="datetime1">
              <a:rPr lang="en-US" smtClean="0"/>
            </a:fld>
            <a:endParaRPr lang="en-US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266" name="Rectangle 6"/>
          <p:cNvSpPr txBox="1">
            <a:spLocks noGrp="1"/>
          </p:cNvSpPr>
          <p:nvPr>
            <p:ph type="sldNum" sz="quarter" idx="12"/>
          </p:nvPr>
        </p:nvSpPr>
        <p:spPr>
          <a:noFill/>
          <a:ln>
            <a:noFill/>
          </a:ln>
        </p:spPr>
        <p:txBody>
          <a:bodyPr anchor="ctr" anchorCtr="0"/>
          <a:p>
            <a:pPr marL="0" indent="0" algn="r">
              <a:spcBef>
                <a:spcPct val="0"/>
              </a:spcBef>
              <a:buFontTx/>
              <a:buNone/>
            </a:pPr>
            <a:fld id="{9A0DB2DC-4C9A-4742-B13C-FB6460FD3503}" type="slidenum">
              <a:rPr lang="en-US" altLang="en-US" sz="1200" dirty="0">
                <a:solidFill>
                  <a:srgbClr val="898989"/>
                </a:solidFill>
                <a:latin typeface="Arial" panose="020B0604020202090204" pitchFamily="34" charset="0"/>
              </a:rPr>
            </a:fld>
            <a:endParaRPr lang="en-US" altLang="en-US" sz="1200" dirty="0">
              <a:solidFill>
                <a:srgbClr val="898989"/>
              </a:solidFill>
              <a:latin typeface="Arial" panose="020B0604020202090204" pitchFamily="34" charset="0"/>
            </a:endParaRPr>
          </a:p>
        </p:txBody>
      </p:sp>
      <p:sp>
        <p:nvSpPr>
          <p:cNvPr id="9" name="Rectangle 12"/>
          <p:cNvSpPr>
            <a:spLocks noGrp="1" noRot="1" noChangeArrowheads="1"/>
          </p:cNvSpPr>
          <p:nvPr>
            <p:ph type="subTitle" idx="1"/>
          </p:nvPr>
        </p:nvSpPr>
        <p:spPr>
          <a:xfrm>
            <a:off x="361633" y="1271588"/>
            <a:ext cx="5910263" cy="4953000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mbria" pitchFamily="18" charset="0"/>
              <a:ea typeface="+mn-ea"/>
              <a:cs typeface="+mn-cs"/>
            </a:endParaRPr>
          </a:p>
          <a:p>
            <a:pPr marL="914400" marR="0" lvl="1" indent="-45720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AutoNum type="arabicPeriod"/>
              <a:defRPr/>
            </a:pP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S. </a:t>
            </a:r>
            <a:r>
              <a:rPr kumimoji="0" lang="en-AU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Raschka</a:t>
            </a: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 &amp; V. </a:t>
            </a:r>
            <a:r>
              <a:rPr kumimoji="0" lang="en-AU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Mirjalili</a:t>
            </a: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 (2019). Python Machine Learning. 3rd Edition. </a:t>
            </a:r>
            <a:r>
              <a:rPr kumimoji="0" lang="en-AU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Packt</a:t>
            </a: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 Publishing, </a:t>
            </a:r>
            <a:r>
              <a:rPr kumimoji="0" lang="en-AU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Mumbai.</a:t>
            </a:r>
            <a:endParaRPr kumimoji="0" lang="en-AU" sz="2400" b="0" i="0" u="none" strike="noStrike" kern="1200" cap="none" spc="0" normalizeH="0" baseline="0" noProof="0" dirty="0" err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mbria" pitchFamily="18" charset="0"/>
              <a:ea typeface="+mn-ea"/>
              <a:cs typeface="+mn-cs"/>
            </a:endParaRPr>
          </a:p>
          <a:p>
            <a:pPr marL="914400" marR="0" lvl="1" indent="-45720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AutoNum type="arabicPeriod"/>
              <a:defRPr/>
            </a:pPr>
            <a:r>
              <a:rPr kumimoji="0" lang="en-AU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Learning</a:t>
            </a: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 Materials Posted on </a:t>
            </a:r>
            <a:r>
              <a:rPr kumimoji="0" lang="en-AU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Learnline</a:t>
            </a: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 </a:t>
            </a:r>
            <a:r>
              <a:rPr kumimoji="0" lang="en-A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Source</a:t>
            </a: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: Weekly Tasks </a:t>
            </a:r>
            <a:r>
              <a:rPr kumimoji="0" lang="en-A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Panel</a:t>
            </a:r>
            <a:endParaRPr kumimoji="0" lang="en-AU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mbria" pitchFamily="18" charset="0"/>
              <a:ea typeface="+mn-ea"/>
              <a:cs typeface="+mn-cs"/>
            </a:endParaRPr>
          </a:p>
          <a:p>
            <a:pPr marL="914400" marR="0" lvl="1" indent="-45720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AutoNum type="arabicPeriod"/>
              <a:defRPr/>
            </a:pPr>
            <a:r>
              <a:rPr kumimoji="0" lang="en-A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Lecture Videos</a:t>
            </a:r>
            <a:endParaRPr kumimoji="0" lang="en-AU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mbria" pitchFamily="18" charset="0"/>
              <a:ea typeface="+mn-ea"/>
              <a:cs typeface="+mn-cs"/>
            </a:endParaRPr>
          </a:p>
          <a:p>
            <a:pPr marL="457200" marR="0" lvl="1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mbria" pitchFamily="18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1269" name="Picture 8" descr="Python Machine Learni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57950" y="1730375"/>
            <a:ext cx="2132330" cy="263334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19" name="Rectangle 11"/>
          <p:cNvSpPr>
            <a:spLocks noGrp="1" noRot="1"/>
          </p:cNvSpPr>
          <p:nvPr>
            <p:ph type="ctrTitle"/>
          </p:nvPr>
        </p:nvSpPr>
        <p:spPr>
          <a:xfrm>
            <a:off x="914400" y="228600"/>
            <a:ext cx="7772400" cy="914400"/>
          </a:xfrm>
        </p:spPr>
        <p:txBody>
          <a:bodyPr vert="horz" wrap="square" lIns="91440" tIns="45720" rIns="91440" bIns="45720" anchor="ctr" anchorCtr="0"/>
          <a:p>
            <a:pPr eaLnBrk="1" hangingPunct="1">
              <a:buClrTx/>
              <a:buSzTx/>
              <a:buFontTx/>
            </a:pPr>
            <a:r>
              <a:rPr lang="en-US" altLang="en-US" sz="2800" b="1" dirty="0">
                <a:latin typeface="Cambria" pitchFamily="18" charset="0"/>
              </a:rPr>
              <a:t>Resources</a:t>
            </a:r>
            <a:endParaRPr lang="en-US" altLang="en-US" sz="2800" b="1" dirty="0">
              <a:latin typeface="Cambria" pitchFamily="18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B962C8B-B14F-4D97-AF65-F5344CB8AC3E}" type="datetime1">
              <a:rPr lang="en-US" smtClean="0"/>
            </a:fld>
            <a:endParaRPr lang="en-US" smtClean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314" name="Rectangle 6"/>
          <p:cNvSpPr txBox="1">
            <a:spLocks noGrp="1"/>
          </p:cNvSpPr>
          <p:nvPr>
            <p:ph type="sldNum" sz="quarter" idx="12"/>
          </p:nvPr>
        </p:nvSpPr>
        <p:spPr>
          <a:xfrm>
            <a:off x="6553200" y="6324600"/>
            <a:ext cx="2133600" cy="365125"/>
          </a:xfrm>
          <a:noFill/>
          <a:ln>
            <a:noFill/>
          </a:ln>
        </p:spPr>
        <p:txBody>
          <a:bodyPr anchor="ctr" anchorCtr="0"/>
          <a:p>
            <a:pPr marL="0" indent="0" algn="r">
              <a:spcBef>
                <a:spcPct val="0"/>
              </a:spcBef>
              <a:buFontTx/>
              <a:buNone/>
            </a:pPr>
            <a:fld id="{9A0DB2DC-4C9A-4742-B13C-FB6460FD3503}" type="slidenum">
              <a:rPr lang="en-US" altLang="en-US" sz="1200" dirty="0">
                <a:solidFill>
                  <a:srgbClr val="898989"/>
                </a:solidFill>
                <a:latin typeface="Arial" panose="020B0604020202090204" pitchFamily="34" charset="0"/>
              </a:rPr>
            </a:fld>
            <a:endParaRPr lang="en-US" altLang="en-US" sz="1200" dirty="0">
              <a:solidFill>
                <a:srgbClr val="898989"/>
              </a:solidFill>
              <a:latin typeface="Arial" panose="020B0604020202090204" pitchFamily="34" charset="0"/>
            </a:endParaRPr>
          </a:p>
        </p:txBody>
      </p:sp>
      <p:sp>
        <p:nvSpPr>
          <p:cNvPr id="9" name="Rectangle 12"/>
          <p:cNvSpPr>
            <a:spLocks noGrp="1" noRot="1" noChangeArrowheads="1"/>
          </p:cNvSpPr>
          <p:nvPr>
            <p:ph type="subTitle" idx="1"/>
          </p:nvPr>
        </p:nvSpPr>
        <p:spPr>
          <a:xfrm>
            <a:off x="143193" y="1371283"/>
            <a:ext cx="5910263" cy="4953000"/>
          </a:xfrm>
        </p:spPr>
        <p:txBody>
          <a:bodyPr vert="horz" wrap="square" lIns="91440" tIns="45720" rIns="91440" bIns="45720" numCol="1" rtlCol="0" anchor="t" anchorCtr="0" compatLnSpc="1">
            <a:normAutofit lnSpcReduction="20000"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charset="0"/>
              <a:buAutoNum type="arabicPeriod"/>
              <a:defRPr/>
            </a:pPr>
            <a:endParaRPr kumimoji="0" lang="en-AU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mbria" pitchFamily="18" charset="0"/>
              <a:ea typeface="+mn-ea"/>
              <a:cs typeface="+mn-cs"/>
            </a:endParaRPr>
          </a:p>
          <a:p>
            <a:pPr marL="914400" marR="0" lvl="1" indent="-45720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charset="0"/>
              <a:buAutoNum type="arabicPeriod"/>
              <a:defRPr/>
            </a:pPr>
            <a:r>
              <a:rPr lang="zh-CN" altLang="en-AU" sz="2400" noProof="0">
                <a:ln>
                  <a:noFill/>
                </a:ln>
                <a:effectLst/>
                <a:uLnTx/>
                <a:uFillTx/>
                <a:latin typeface="Cambria" pitchFamily="18" charset="0"/>
                <a:sym typeface="+mn-ea"/>
              </a:rPr>
              <a:t>Christopher M.</a:t>
            </a:r>
            <a:r>
              <a:rPr lang="en-US" altLang="zh-CN" sz="2400" noProof="0">
                <a:ln>
                  <a:noFill/>
                </a:ln>
                <a:effectLst/>
                <a:uLnTx/>
                <a:uFillTx/>
                <a:latin typeface="Cambria" pitchFamily="18" charset="0"/>
                <a:sym typeface="+mn-ea"/>
              </a:rPr>
              <a:t>, </a:t>
            </a:r>
            <a:r>
              <a:rPr kumimoji="0" lang="en-AU" sz="2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Pattern recognition and machine learning</a:t>
            </a:r>
            <a:r>
              <a:rPr kumimoji="0" lang="zh-CN" altLang="en-AU" sz="2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，Bishop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, </a:t>
            </a:r>
            <a:r>
              <a:rPr lang="zh-CN" altLang="en-AU" sz="2400" noProof="0">
                <a:ln>
                  <a:noFill/>
                </a:ln>
                <a:effectLst/>
                <a:uLnTx/>
                <a:uFillTx/>
                <a:latin typeface="Cambria" pitchFamily="18" charset="0"/>
                <a:sym typeface="+mn-ea"/>
              </a:rPr>
              <a:t>Springer</a:t>
            </a:r>
            <a:r>
              <a:rPr lang="en-US" altLang="zh-CN" sz="2400" noProof="0">
                <a:ln>
                  <a:noFill/>
                </a:ln>
                <a:effectLst/>
                <a:uLnTx/>
                <a:uFillTx/>
                <a:latin typeface="Cambria" pitchFamily="18" charset="0"/>
                <a:sym typeface="+mn-ea"/>
              </a:rPr>
              <a:t>, 2016.</a:t>
            </a:r>
            <a:endParaRPr lang="en-US" altLang="zh-CN" sz="2400" noProof="0">
              <a:ln>
                <a:noFill/>
              </a:ln>
              <a:effectLst/>
              <a:uLnTx/>
              <a:uFillTx/>
              <a:latin typeface="Cambria" pitchFamily="18" charset="0"/>
              <a:sym typeface="+mn-ea"/>
            </a:endParaRPr>
          </a:p>
          <a:p>
            <a:pPr marL="914400" marR="0" lvl="1" indent="-45720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charset="0"/>
              <a:buAutoNum type="arabicPeriod"/>
              <a:defRPr/>
            </a:pPr>
            <a:endParaRPr kumimoji="0" lang="zh-CN" altLang="en-AU" sz="2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mbria" pitchFamily="18" charset="0"/>
              <a:ea typeface="+mn-ea"/>
              <a:cs typeface="+mn-cs"/>
            </a:endParaRPr>
          </a:p>
          <a:p>
            <a:pPr marL="914400" marR="0" lvl="1" indent="-45720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charset="0"/>
              <a:buAutoNum type="arabicPeriod"/>
              <a:defRPr/>
            </a:pPr>
            <a:r>
              <a:rPr lang="en-AU" sz="240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sym typeface="+mn-ea"/>
              </a:rPr>
              <a:t>Ethem ALPAYDIN</a:t>
            </a:r>
            <a:r>
              <a:rPr lang="en-US" altLang="en-AU" sz="240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sym typeface="+mn-ea"/>
              </a:rPr>
              <a:t>, </a:t>
            </a:r>
            <a:r>
              <a:rPr kumimoji="0" lang="en-A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Introduction to Machine Learning, </a:t>
            </a:r>
            <a:r>
              <a:rPr kumimoji="0" lang="en-US" altLang="en-A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3rd</a:t>
            </a:r>
            <a:r>
              <a:rPr kumimoji="0" lang="en-A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 edition</a:t>
            </a:r>
            <a:r>
              <a:rPr kumimoji="0" lang="en-US" altLang="en-A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. </a:t>
            </a:r>
            <a:r>
              <a:rPr lang="en-AU" sz="240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sym typeface="+mn-ea"/>
              </a:rPr>
              <a:t>The MIT Press</a:t>
            </a:r>
            <a:r>
              <a:rPr lang="en-US" altLang="en-AU" sz="240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sym typeface="+mn-ea"/>
              </a:rPr>
              <a:t>, 2014.</a:t>
            </a:r>
            <a:endParaRPr lang="en-US" altLang="en-AU" sz="240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mbria" pitchFamily="18" charset="0"/>
              <a:sym typeface="+mn-ea"/>
            </a:endParaRPr>
          </a:p>
          <a:p>
            <a:pPr marL="914400" marR="0" lvl="1" indent="-45720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charset="0"/>
              <a:buAutoNum type="arabicPeriod"/>
              <a:defRPr/>
            </a:pPr>
            <a:endParaRPr lang="en-US" altLang="en-AU" sz="240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mbria" pitchFamily="18" charset="0"/>
              <a:sym typeface="+mn-ea"/>
            </a:endParaRPr>
          </a:p>
          <a:p>
            <a:pPr marL="914400" marR="0" lvl="1" indent="-45720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charset="0"/>
              <a:buAutoNum type="arabicPeriod"/>
              <a:defRPr/>
            </a:pPr>
            <a:r>
              <a:rPr kumimoji="0" lang="en-A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Kevin P. Murphy</a:t>
            </a:r>
            <a:r>
              <a:rPr kumimoji="0" lang="en-US" altLang="en-A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, Machine Learning: A Probabilistic Perspective, The MIT Press, </a:t>
            </a:r>
            <a:r>
              <a:rPr lang="en-US" altLang="en-AU" sz="2400" noProof="0" dirty="0" smtClean="0">
                <a:ln>
                  <a:noFill/>
                </a:ln>
                <a:effectLst/>
                <a:uLnTx/>
                <a:uFillTx/>
                <a:latin typeface="Cambria" pitchFamily="18" charset="0"/>
                <a:sym typeface="+mn-ea"/>
              </a:rPr>
              <a:t>2012.</a:t>
            </a:r>
            <a:endParaRPr kumimoji="0" lang="en-AU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mbria" pitchFamily="18" charset="0"/>
              <a:ea typeface="+mn-ea"/>
              <a:cs typeface="+mn-cs"/>
            </a:endParaRPr>
          </a:p>
          <a:p>
            <a:pPr marL="914400" marR="0" lvl="1" indent="-45720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charset="0"/>
              <a:buAutoNum type="arabicPeriod"/>
              <a:defRPr/>
            </a:pPr>
            <a:endParaRPr kumimoji="0" lang="en-AU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mbria" pitchFamily="18" charset="0"/>
              <a:ea typeface="+mn-ea"/>
              <a:cs typeface="+mn-cs"/>
            </a:endParaRPr>
          </a:p>
          <a:p>
            <a:pPr marL="914400" marR="0" lvl="1" indent="-45720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charset="0"/>
              <a:buAutoNum type="arabicPeriod"/>
              <a:defRPr/>
            </a:pPr>
            <a:endParaRPr kumimoji="0" lang="en-AU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mbria" pitchFamily="18" charset="0"/>
              <a:ea typeface="+mn-ea"/>
              <a:cs typeface="+mn-cs"/>
            </a:endParaRP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charset="0"/>
              <a:buAutoNum type="arabicPeriod"/>
              <a:defRPr/>
            </a:pPr>
            <a:endParaRPr kumimoji="0" lang="en-A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charset="0"/>
              <a:buAutoNum type="arabicPeriod"/>
              <a:defRPr/>
            </a:pPr>
            <a:endParaRPr kumimoji="0" lang="en-A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charset="0"/>
              <a:buAutoNum type="arabicPeriod"/>
              <a:defRPr/>
            </a:pPr>
            <a:endParaRPr kumimoji="0" lang="en-A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anose="05000000000000000000" charset="0"/>
              <a:buAutoNum type="arabicPeriod"/>
              <a:defRPr/>
            </a:pPr>
            <a:endParaRPr kumimoji="0" lang="en-A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25590" y="3421380"/>
            <a:ext cx="1286510" cy="14573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7180" y="5128260"/>
            <a:ext cx="1265555" cy="1479550"/>
          </a:xfrm>
          <a:prstGeom prst="rect">
            <a:avLst/>
          </a:prstGeom>
        </p:spPr>
      </p:pic>
      <p:sp>
        <p:nvSpPr>
          <p:cNvPr id="9219" name="Rectangle 11"/>
          <p:cNvSpPr>
            <a:spLocks noGrp="1" noRot="1"/>
          </p:cNvSpPr>
          <p:nvPr>
            <p:ph type="ctrTitle"/>
          </p:nvPr>
        </p:nvSpPr>
        <p:spPr>
          <a:xfrm>
            <a:off x="914400" y="228600"/>
            <a:ext cx="7772400" cy="914400"/>
          </a:xfrm>
        </p:spPr>
        <p:txBody>
          <a:bodyPr vert="horz" wrap="square" lIns="91440" tIns="45720" rIns="91440" bIns="45720" anchor="ctr" anchorCtr="0"/>
          <a:p>
            <a:pPr eaLnBrk="1" hangingPunct="1">
              <a:buClrTx/>
              <a:buSzTx/>
              <a:buFontTx/>
            </a:pPr>
            <a:r>
              <a:rPr lang="en-US" altLang="en-US" sz="2800" b="1" dirty="0">
                <a:latin typeface="Cambria" pitchFamily="18" charset="0"/>
              </a:rPr>
              <a:t>Additional Resources</a:t>
            </a:r>
            <a:endParaRPr lang="en-US" altLang="en-US" sz="2800" b="1" dirty="0">
              <a:latin typeface="Cambria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B962C8B-B14F-4D97-AF65-F5344CB8AC3E}" type="datetime1">
              <a:rPr lang="en-US" smtClean="0"/>
            </a:fld>
            <a:endParaRPr lang="en-US" smtClean="0"/>
          </a:p>
        </p:txBody>
      </p:sp>
      <p:pic>
        <p:nvPicPr>
          <p:cNvPr id="4" name="Picture 3"/>
          <p:cNvPicPr/>
          <p:nvPr/>
        </p:nvPicPr>
        <p:blipFill>
          <a:blip r:embed="rId3"/>
        </p:blipFill>
        <p:spPr>
          <a:xfrm>
            <a:off x="6646545" y="1604010"/>
            <a:ext cx="1265555" cy="169799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362" name="Rectangle 6"/>
          <p:cNvSpPr txBox="1">
            <a:spLocks noGrp="1"/>
          </p:cNvSpPr>
          <p:nvPr>
            <p:ph type="sldNum" sz="quarter" idx="12"/>
          </p:nvPr>
        </p:nvSpPr>
        <p:spPr>
          <a:noFill/>
          <a:ln>
            <a:noFill/>
          </a:ln>
        </p:spPr>
        <p:txBody>
          <a:bodyPr anchor="ctr" anchorCtr="0"/>
          <a:p>
            <a:pPr marL="0" indent="0" algn="r">
              <a:spcBef>
                <a:spcPct val="0"/>
              </a:spcBef>
              <a:buFontTx/>
              <a:buNone/>
            </a:pPr>
            <a:fld id="{9A0DB2DC-4C9A-4742-B13C-FB6460FD3503}" type="slidenum">
              <a:rPr lang="en-US" altLang="en-US" sz="1200" dirty="0">
                <a:solidFill>
                  <a:srgbClr val="898989"/>
                </a:solidFill>
                <a:latin typeface="Arial" panose="020B0604020202090204" pitchFamily="34" charset="0"/>
              </a:rPr>
            </a:fld>
            <a:endParaRPr lang="en-US" altLang="en-US" sz="1200" dirty="0">
              <a:solidFill>
                <a:srgbClr val="898989"/>
              </a:solidFill>
              <a:latin typeface="Arial" panose="020B0604020202090204" pitchFamily="34" charset="0"/>
            </a:endParaRPr>
          </a:p>
        </p:txBody>
      </p:sp>
      <p:sp>
        <p:nvSpPr>
          <p:cNvPr id="15363" name="Rectangle 11"/>
          <p:cNvSpPr>
            <a:spLocks noGrp="1" noRot="1"/>
          </p:cNvSpPr>
          <p:nvPr>
            <p:ph type="ctrTitle"/>
          </p:nvPr>
        </p:nvSpPr>
        <p:spPr>
          <a:xfrm>
            <a:off x="914400" y="244475"/>
            <a:ext cx="7772400" cy="914400"/>
          </a:xfrm>
        </p:spPr>
        <p:txBody>
          <a:bodyPr vert="horz" wrap="square" lIns="91440" tIns="45720" rIns="91440" bIns="45720" anchor="ctr" anchorCtr="0"/>
          <a:p>
            <a:pPr eaLnBrk="1" hangingPunct="1">
              <a:buClrTx/>
              <a:buSzTx/>
              <a:buFontTx/>
            </a:pPr>
            <a:r>
              <a:rPr lang="en-US" altLang="en-US" sz="2800" b="1" dirty="0">
                <a:latin typeface="Cambria" pitchFamily="18" charset="0"/>
              </a:rPr>
              <a:t>Hardware Requirements</a:t>
            </a:r>
            <a:endParaRPr lang="en-US" altLang="en-US" sz="2800" b="1" dirty="0">
              <a:latin typeface="Cambria" pitchFamily="18" charset="0"/>
            </a:endParaRPr>
          </a:p>
        </p:txBody>
      </p:sp>
      <p:sp>
        <p:nvSpPr>
          <p:cNvPr id="9" name="Rectangle 12"/>
          <p:cNvSpPr>
            <a:spLocks noGrp="1" noRot="1" noChangeArrowheads="1"/>
          </p:cNvSpPr>
          <p:nvPr>
            <p:ph type="subTitle" idx="1"/>
          </p:nvPr>
        </p:nvSpPr>
        <p:spPr>
          <a:xfrm>
            <a:off x="642938" y="1331913"/>
            <a:ext cx="8043863" cy="5221288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1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mbria" pitchFamily="18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en-AU" sz="21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n-ea"/>
                <a:cs typeface="+mn-cs"/>
              </a:rPr>
              <a:t>Basic Computer Requirements:</a:t>
            </a:r>
            <a:endParaRPr kumimoji="0" lang="en-AU" sz="2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mbria" pitchFamily="18" charset="0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mbria" pitchFamily="18" charset="0"/>
              <a:ea typeface="+mn-ea"/>
              <a:cs typeface="+mn-cs"/>
            </a:endParaRPr>
          </a:p>
          <a:p>
            <a:pPr marL="457200" marR="0" lvl="1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mbria" pitchFamily="18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914400" y="2209800"/>
          <a:ext cx="7543800" cy="36779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543800"/>
              </a:tblGrid>
              <a:tr h="54864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Prerequisite – Your machine needs to have the following configuration </a:t>
                      </a:r>
                      <a:endParaRPr lang="en-A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12928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</a:rPr>
                        <a:t>Your machine must meet the following specifications:</a:t>
                      </a:r>
                      <a:endParaRPr lang="en-AU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n-AU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</a:rPr>
                        <a:t>Operating System: Windows 10</a:t>
                      </a:r>
                      <a:r>
                        <a:rPr lang="en-US" altLang="en-AU" sz="1800" dirty="0">
                          <a:effectLst/>
                        </a:rPr>
                        <a:t>/</a:t>
                      </a:r>
                      <a:r>
                        <a:rPr lang="en-AU" sz="1800" dirty="0">
                          <a:effectLst/>
                        </a:rPr>
                        <a:t>11 (64-bit only)</a:t>
                      </a:r>
                      <a:endParaRPr lang="en-US" altLang="en-AU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</a:rPr>
                        <a:t>RAM: 16 GB or more recommended; 8 GB is the minimum but may result in reduced performance</a:t>
                      </a:r>
                      <a:endParaRPr lang="en-AU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</a:rPr>
                        <a:t>Browser: Google Chrome or Mozilla Firefox</a:t>
                      </a:r>
                      <a:endParaRPr lang="en-AU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AU" sz="1800" dirty="0">
                          <a:effectLst/>
                        </a:rPr>
                        <a:t>Storage: At least 15 GB of free disk space</a:t>
                      </a:r>
                      <a:endParaRPr lang="en-AU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endParaRPr lang="en-AU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altLang="en-AU" sz="1800" dirty="0">
                          <a:effectLst/>
                        </a:rPr>
                        <a:t>**</a:t>
                      </a:r>
                      <a:r>
                        <a:rPr lang="en-AU" sz="1800" dirty="0">
                          <a:effectLst/>
                        </a:rPr>
                        <a:t>Note: A stable internet connection is required for installation.</a:t>
                      </a:r>
                      <a:r>
                        <a:rPr lang="en-US" altLang="en-AU" sz="1800" dirty="0">
                          <a:effectLst/>
                        </a:rPr>
                        <a:t>**</a:t>
                      </a:r>
                      <a:endParaRPr lang="en-AU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AU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B962C8B-B14F-4D97-AF65-F5344CB8AC3E}" type="datetime1">
              <a:rPr lang="en-US" smtClean="0"/>
            </a:fld>
            <a:endParaRPr lang="en-US" smtClean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2" name="Rectangle 6"/>
          <p:cNvSpPr txBox="1">
            <a:spLocks noGrp="1"/>
          </p:cNvSpPr>
          <p:nvPr>
            <p:ph type="sldNum" sz="quarter" idx="12"/>
          </p:nvPr>
        </p:nvSpPr>
        <p:spPr>
          <a:noFill/>
          <a:ln>
            <a:noFill/>
          </a:ln>
        </p:spPr>
        <p:txBody>
          <a:bodyPr anchor="ctr" anchorCtr="0"/>
          <a:p>
            <a:pPr marL="0" indent="0" algn="r">
              <a:spcBef>
                <a:spcPct val="0"/>
              </a:spcBef>
              <a:buFontTx/>
              <a:buNone/>
            </a:pPr>
            <a:fld id="{9A0DB2DC-4C9A-4742-B13C-FB6460FD3503}" type="slidenum">
              <a:rPr lang="en-US" altLang="en-US" sz="1200" dirty="0">
                <a:solidFill>
                  <a:srgbClr val="898989"/>
                </a:solidFill>
                <a:latin typeface="Arial" panose="020B0604020202090204" pitchFamily="34" charset="0"/>
              </a:rPr>
            </a:fld>
            <a:endParaRPr lang="en-US" altLang="en-US" sz="1200" dirty="0">
              <a:solidFill>
                <a:srgbClr val="898989"/>
              </a:solidFill>
              <a:latin typeface="Arial" panose="020B0604020202090204" pitchFamily="34" charset="0"/>
            </a:endParaRPr>
          </a:p>
        </p:txBody>
      </p:sp>
      <p:sp>
        <p:nvSpPr>
          <p:cNvPr id="9" name="Rectangle 12"/>
          <p:cNvSpPr>
            <a:spLocks noGrp="1" noRot="1" noChangeArrowheads="1"/>
          </p:cNvSpPr>
          <p:nvPr>
            <p:ph type="subTitle" idx="1"/>
          </p:nvPr>
        </p:nvSpPr>
        <p:spPr>
          <a:xfrm>
            <a:off x="228600" y="304800"/>
            <a:ext cx="8763000" cy="6416675"/>
          </a:xfrm>
        </p:spPr>
        <p:txBody>
          <a:bodyPr vert="horz" wrap="square" lIns="91440" tIns="45720" rIns="91440" bIns="45720" numCol="1" rtlCol="0" anchor="t" anchorCtr="0" compatLnSpc="1">
            <a:normAutofit fontScale="925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0" lang="en-US" sz="39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Important Information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Rounded MT Bold" panose="020F0704030504030204" pitchFamily="34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Rounded MT Bold" panose="020F0704030504030204" pitchFamily="34" charset="0"/>
              <a:ea typeface="+mn-ea"/>
              <a:cs typeface="+mn-cs"/>
            </a:endParaRPr>
          </a:p>
          <a:p>
            <a:pPr marL="457200" marR="0" lvl="0" indent="-457200" algn="just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charset="0"/>
              <a:buChar char="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Learnline </a:t>
            </a:r>
            <a:r>
              <a:rPr kumimoji="0" lang="en-US" sz="2800" b="0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Announcement/Message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 section is critically important throughout.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ndara" pitchFamily="34" charset="0"/>
              <a:ea typeface="+mn-ea"/>
              <a:cs typeface="+mn-cs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charset="0"/>
              <a:buChar char=""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ndara" pitchFamily="34" charset="0"/>
              <a:ea typeface="+mn-ea"/>
              <a:cs typeface="+mn-cs"/>
            </a:endParaRPr>
          </a:p>
          <a:p>
            <a:pPr marL="457200" marR="0" lvl="0" indent="-457200" algn="just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charset="0"/>
              <a:buChar char="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At all times CDU student email account should be checked for updates.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ndara" pitchFamily="34" charset="0"/>
              <a:ea typeface="+mn-ea"/>
              <a:cs typeface="+mn-cs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charset="0"/>
              <a:buChar char=""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ndara" pitchFamily="34" charset="0"/>
              <a:ea typeface="+mn-ea"/>
              <a:cs typeface="+mn-cs"/>
            </a:endParaRPr>
          </a:p>
          <a:p>
            <a:pPr marL="457200" marR="0" lvl="0" indent="-457200" algn="just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charset="0"/>
              <a:buChar char=""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If you have any issues/complaints, discuss with me first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 and fully understand what’s going on before deciding to take the matter elsewhere.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ndara" pitchFamily="34" charset="0"/>
              <a:ea typeface="+mn-ea"/>
              <a:cs typeface="+mn-cs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charset="0"/>
              <a:buChar char=""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ndara" pitchFamily="34" charset="0"/>
              <a:ea typeface="+mn-ea"/>
              <a:cs typeface="+mn-cs"/>
            </a:endParaRPr>
          </a:p>
          <a:p>
            <a:pPr marL="457200" marR="0" lvl="0" indent="-457200" algn="just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charset="0"/>
              <a:buChar char="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Please email me before visiting me in my office.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ndara" pitchFamily="34" charset="0"/>
              <a:ea typeface="+mn-ea"/>
              <a:cs typeface="+mn-cs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charset="0"/>
              <a:buChar char=""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ndara" pitchFamily="34" charset="0"/>
              <a:ea typeface="+mn-ea"/>
              <a:cs typeface="+mn-cs"/>
            </a:endParaRPr>
          </a:p>
          <a:p>
            <a:pPr marL="457200" marR="0" lvl="0" indent="-457200" algn="just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charset="0"/>
              <a:buChar char="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Turn around time is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2 working days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 for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email replies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ndara" pitchFamily="34" charset="0"/>
                <a:ea typeface="+mn-ea"/>
                <a:cs typeface="+mn-cs"/>
              </a:rPr>
              <a:t>. However, usually I’m much faster than that. But in case if you don’t receive any reply within 2 days then resend the email. 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ndara" pitchFamily="34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B962C8B-B14F-4D97-AF65-F5344CB8AC3E}" type="datetime1">
              <a:rPr lang="en-US" smtClean="0"/>
            </a:fld>
            <a:endParaRPr lang="en-US" smtClean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70" name="Rectangle 6"/>
          <p:cNvSpPr txBox="1">
            <a:spLocks noGrp="1"/>
          </p:cNvSpPr>
          <p:nvPr>
            <p:ph type="sldNum" sz="quarter" idx="12"/>
          </p:nvPr>
        </p:nvSpPr>
        <p:spPr>
          <a:noFill/>
          <a:ln>
            <a:noFill/>
          </a:ln>
        </p:spPr>
        <p:txBody>
          <a:bodyPr anchor="ctr" anchorCtr="0"/>
          <a:p>
            <a:pPr marL="0" indent="0" algn="r">
              <a:spcBef>
                <a:spcPct val="0"/>
              </a:spcBef>
              <a:buFontTx/>
              <a:buNone/>
            </a:pPr>
            <a:fld id="{9A0DB2DC-4C9A-4742-B13C-FB6460FD3503}" type="slidenum">
              <a:rPr lang="en-US" altLang="en-US" sz="1200" dirty="0">
                <a:solidFill>
                  <a:srgbClr val="898989"/>
                </a:solidFill>
                <a:latin typeface="Arial" panose="020B0604020202090204" pitchFamily="34" charset="0"/>
              </a:rPr>
            </a:fld>
            <a:endParaRPr lang="en-US" altLang="en-US" sz="1200" dirty="0">
              <a:solidFill>
                <a:srgbClr val="898989"/>
              </a:solidFill>
              <a:latin typeface="Arial" panose="020B0604020202090204" pitchFamily="34" charset="0"/>
            </a:endParaRPr>
          </a:p>
        </p:txBody>
      </p:sp>
      <p:sp>
        <p:nvSpPr>
          <p:cNvPr id="7171" name="Rectangle 12"/>
          <p:cNvSpPr>
            <a:spLocks noGrp="1" noRot="1"/>
          </p:cNvSpPr>
          <p:nvPr>
            <p:ph type="subTitle" idx="1"/>
          </p:nvPr>
        </p:nvSpPr>
        <p:spPr>
          <a:xfrm>
            <a:off x="228600" y="304800"/>
            <a:ext cx="8763000" cy="6416675"/>
          </a:xfrm>
        </p:spPr>
        <p:txBody>
          <a:bodyPr vert="horz" wrap="square" lIns="91440" tIns="45720" rIns="91440" bIns="45720" anchor="t" anchorCtr="0">
            <a:normAutofit lnSpcReduction="10000"/>
          </a:bodyPr>
          <a:p>
            <a:pPr eaLnBrk="1" hangingPunct="1">
              <a:buClrTx/>
              <a:buSzTx/>
            </a:pPr>
            <a:r>
              <a:rPr sz="3600" kern="1200" dirty="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rPr>
              <a:t>Additional Information</a:t>
            </a:r>
            <a:endParaRPr sz="3600" kern="1200" dirty="0">
              <a:solidFill>
                <a:schemeClr val="tx1"/>
              </a:solidFill>
              <a:latin typeface="Arial Rounded MT Bold" panose="020F0704030504030204" pitchFamily="34" charset="0"/>
              <a:ea typeface="+mn-ea"/>
              <a:cs typeface="+mn-cs"/>
            </a:endParaRPr>
          </a:p>
          <a:p>
            <a:pPr eaLnBrk="1" hangingPunct="1">
              <a:buClrTx/>
              <a:buSzTx/>
            </a:pPr>
            <a:endParaRPr sz="2800" kern="1200" dirty="0">
              <a:solidFill>
                <a:schemeClr val="tx1"/>
              </a:solidFill>
              <a:latin typeface="Arial Rounded MT Bold" panose="020F0704030504030204" pitchFamily="34" charset="0"/>
              <a:ea typeface="+mn-ea"/>
              <a:cs typeface="+mn-cs"/>
            </a:endParaRPr>
          </a:p>
          <a:p>
            <a:pPr marL="457200" indent="-457200" algn="just">
              <a:buClrTx/>
              <a:buSzTx/>
              <a:buFont typeface="Wingdings" panose="05000000000000000000" charset="0"/>
              <a:buChar char=""/>
            </a:pPr>
            <a:r>
              <a:rPr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lectures</a:t>
            </a:r>
            <a:r>
              <a:rPr lang="en-US"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/tutorials</a:t>
            </a:r>
            <a:r>
              <a:rPr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will </a:t>
            </a:r>
            <a:r>
              <a:rPr lang="en-US"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 delivered in-person both in Danana and Sydney</a:t>
            </a:r>
            <a:r>
              <a:rPr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endParaRPr sz="2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just">
              <a:buClrTx/>
              <a:buSzTx/>
            </a:pPr>
            <a:endParaRPr sz="2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457200" indent="-457200" algn="just">
              <a:buClrTx/>
              <a:buSzTx/>
              <a:buFont typeface="Wingdings" panose="05000000000000000000" charset="0"/>
              <a:buChar char=""/>
            </a:pPr>
            <a:r>
              <a:rPr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Lectures will also be live-streamed </a:t>
            </a:r>
            <a:r>
              <a:rPr lang="en-US"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</a:t>
            </a:r>
            <a:r>
              <a:rPr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nline and Recorded for later viewing. We will use Collaborate as the platform.</a:t>
            </a:r>
            <a:endParaRPr sz="2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just">
              <a:buClrTx/>
              <a:buSzTx/>
            </a:pPr>
            <a:endParaRPr sz="2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457200" indent="-457200" algn="just">
              <a:buClrTx/>
              <a:buSzTx/>
              <a:buFont typeface="Wingdings" panose="05000000000000000000" charset="0"/>
              <a:buChar char=""/>
            </a:pPr>
            <a:r>
              <a:rPr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recorded videos in the Collaborate may not be directly enlisted after Week 5 or 6, that doesn’t mean videos are deleted, there’s a Search feature at the top right hand corner of the Collaborate, use that with an appropeiate date range to get the earlier videos.</a:t>
            </a:r>
            <a:endParaRPr lang="en-AU" altLang="x-none" sz="2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B962C8B-B14F-4D97-AF65-F5344CB8AC3E}" type="datetime1">
              <a:rPr lang="en-US" smtClean="0"/>
            </a:fld>
            <a:endParaRPr lang="en-US" smtClean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218" name="Rectangle 6"/>
          <p:cNvSpPr txBox="1">
            <a:spLocks noGrp="1"/>
          </p:cNvSpPr>
          <p:nvPr>
            <p:ph type="sldNum" sz="quarter" idx="12"/>
          </p:nvPr>
        </p:nvSpPr>
        <p:spPr>
          <a:noFill/>
          <a:ln>
            <a:noFill/>
          </a:ln>
        </p:spPr>
        <p:txBody>
          <a:bodyPr anchor="ctr" anchorCtr="0"/>
          <a:p>
            <a:pPr marL="0" indent="0" algn="r">
              <a:spcBef>
                <a:spcPct val="0"/>
              </a:spcBef>
              <a:buFontTx/>
              <a:buNone/>
            </a:pPr>
            <a:fld id="{9A0DB2DC-4C9A-4742-B13C-FB6460FD3503}" type="slidenum">
              <a:rPr lang="en-US" altLang="en-US" sz="1200" dirty="0">
                <a:solidFill>
                  <a:srgbClr val="898989"/>
                </a:solidFill>
                <a:latin typeface="Arial" panose="020B0604020202090204" pitchFamily="34" charset="0"/>
              </a:rPr>
            </a:fld>
            <a:endParaRPr lang="en-US" altLang="en-US" sz="1200" dirty="0">
              <a:solidFill>
                <a:srgbClr val="898989"/>
              </a:solidFill>
              <a:latin typeface="Arial" panose="020B0604020202090204" pitchFamily="34" charset="0"/>
            </a:endParaRPr>
          </a:p>
        </p:txBody>
      </p:sp>
      <p:sp>
        <p:nvSpPr>
          <p:cNvPr id="9219" name="Rectangle 11"/>
          <p:cNvSpPr>
            <a:spLocks noGrp="1" noRot="1"/>
          </p:cNvSpPr>
          <p:nvPr>
            <p:ph type="ctrTitle"/>
          </p:nvPr>
        </p:nvSpPr>
        <p:spPr>
          <a:xfrm>
            <a:off x="914400" y="228600"/>
            <a:ext cx="7772400" cy="914400"/>
          </a:xfrm>
        </p:spPr>
        <p:txBody>
          <a:bodyPr vert="horz" wrap="square" lIns="91440" tIns="45720" rIns="91440" bIns="45720" anchor="ctr" anchorCtr="0"/>
          <a:p>
            <a:pPr eaLnBrk="1" hangingPunct="1">
              <a:buClrTx/>
              <a:buSzTx/>
              <a:buFontTx/>
            </a:pPr>
            <a:r>
              <a:rPr lang="en-US" altLang="en-US" sz="3200" b="1" dirty="0">
                <a:latin typeface="Cambria" pitchFamily="18" charset="0"/>
              </a:rPr>
              <a:t>Learning Outcomes</a:t>
            </a:r>
            <a:endParaRPr lang="en-US" altLang="en-US" sz="3200" b="1" dirty="0">
              <a:latin typeface="Cambria" pitchFamily="18" charset="0"/>
            </a:endParaRPr>
          </a:p>
        </p:txBody>
      </p:sp>
      <p:sp>
        <p:nvSpPr>
          <p:cNvPr id="9" name="Rectangle 12"/>
          <p:cNvSpPr>
            <a:spLocks noGrp="1" noRot="1" noChangeArrowheads="1"/>
          </p:cNvSpPr>
          <p:nvPr>
            <p:ph type="subTitle" idx="1"/>
          </p:nvPr>
        </p:nvSpPr>
        <p:spPr>
          <a:xfrm>
            <a:off x="642938" y="1066800"/>
            <a:ext cx="7848600" cy="5654675"/>
          </a:xfrm>
        </p:spPr>
        <p:txBody>
          <a:bodyPr vert="horz" wrap="square" lIns="91440" tIns="45720" rIns="91440" bIns="45720" numCol="1" rtlCol="0" anchor="t" anchorCtr="0" compatLnSpc="1">
            <a:normAutofit lnSpcReduction="20000"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0" lang="en-US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Cambria" pitchFamily="18" charset="0"/>
              </a:rPr>
              <a:t>1. </a:t>
            </a:r>
            <a:r>
              <a:rPr kumimoji="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Cambria" pitchFamily="18" charset="0"/>
              </a:rPr>
              <a:t>Understand the general concepts and approaches used in building Machine Learning (ML) based models.</a:t>
            </a:r>
            <a:endParaRPr kumimoji="0" b="0" i="0" u="none" strike="noStrike" cap="none" spc="0" normalizeH="0" baseline="0" noProof="0" dirty="0">
              <a:ln>
                <a:noFill/>
              </a:ln>
              <a:effectLst/>
              <a:uLnTx/>
              <a:uFillTx/>
              <a:latin typeface="Cambria" pitchFamily="18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b="0" i="0" u="none" strike="noStrike" cap="none" spc="0" normalizeH="0" baseline="0" noProof="0" dirty="0">
              <a:ln>
                <a:noFill/>
              </a:ln>
              <a:effectLst/>
              <a:uLnTx/>
              <a:uFillTx/>
              <a:latin typeface="Cambria" pitchFamily="18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0" lang="en-US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Cambria" pitchFamily="18" charset="0"/>
              </a:rPr>
              <a:t>2. </a:t>
            </a:r>
            <a:r>
              <a:rPr kumimoji="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Cambria" pitchFamily="18" charset="0"/>
              </a:rPr>
              <a:t>Critically evaluate and apply established ML based algorithms to formulate predictive models.</a:t>
            </a:r>
            <a:endParaRPr kumimoji="0" b="0" i="0" u="none" strike="noStrike" cap="none" spc="0" normalizeH="0" baseline="0" noProof="0" dirty="0">
              <a:ln>
                <a:noFill/>
              </a:ln>
              <a:effectLst/>
              <a:uLnTx/>
              <a:uFillTx/>
              <a:latin typeface="Cambria" pitchFamily="18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US" b="0" i="0" u="none" strike="noStrike" cap="none" spc="0" normalizeH="0" baseline="0" noProof="0" dirty="0">
              <a:ln>
                <a:noFill/>
              </a:ln>
              <a:effectLst/>
              <a:uLnTx/>
              <a:uFillTx/>
              <a:latin typeface="Cambria" pitchFamily="18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0" lang="en-US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Cambria" pitchFamily="18" charset="0"/>
              </a:rPr>
              <a:t>3. </a:t>
            </a:r>
            <a:r>
              <a:rPr kumimoji="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Cambria" pitchFamily="18" charset="0"/>
              </a:rPr>
              <a:t>Develop an ability to critically analyse the problem domain to justify the type of ML Algorithm that needs to be used.</a:t>
            </a:r>
            <a:endParaRPr kumimoji="0" b="0" i="0" u="none" strike="noStrike" cap="none" spc="0" normalizeH="0" baseline="0" noProof="0" dirty="0">
              <a:ln>
                <a:noFill/>
              </a:ln>
              <a:effectLst/>
              <a:uLnTx/>
              <a:uFillTx/>
              <a:latin typeface="Cambria" pitchFamily="18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b="0" i="0" u="none" strike="noStrike" cap="none" spc="0" normalizeH="0" baseline="0" noProof="0" dirty="0">
              <a:ln>
                <a:noFill/>
              </a:ln>
              <a:effectLst/>
              <a:uLnTx/>
              <a:uFillTx/>
              <a:latin typeface="Cambria" pitchFamily="18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0" lang="en-US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Cambria" pitchFamily="18" charset="0"/>
              </a:rPr>
              <a:t>4. </a:t>
            </a:r>
            <a:r>
              <a:rPr kumimoji="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Cambria" pitchFamily="18" charset="0"/>
              </a:rPr>
              <a:t>Develop sound theoretical and practical competencies in Data Analysis and Preprocessing.</a:t>
            </a:r>
            <a:endParaRPr kumimoji="0" b="0" i="0" u="none" strike="noStrike" cap="none" spc="0" normalizeH="0" baseline="0" noProof="0" dirty="0">
              <a:ln>
                <a:noFill/>
              </a:ln>
              <a:effectLst/>
              <a:uLnTx/>
              <a:uFillTx/>
              <a:latin typeface="Cambria" pitchFamily="18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b="0" i="0" u="none" strike="noStrike" cap="none" spc="0" normalizeH="0" baseline="0" noProof="0" dirty="0">
              <a:ln>
                <a:noFill/>
              </a:ln>
              <a:effectLst/>
              <a:uLnTx/>
              <a:uFillTx/>
              <a:latin typeface="Cambria" pitchFamily="18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r>
              <a:rPr kumimoji="0" lang="en-US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Cambria" pitchFamily="18" charset="0"/>
              </a:rPr>
              <a:t>5. </a:t>
            </a:r>
            <a:r>
              <a:rPr kumimoji="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Cambria" pitchFamily="18" charset="0"/>
              </a:rPr>
              <a:t>Analyse and identify possible ethical impacts of using Machine Learning (ML) applications.</a:t>
            </a:r>
            <a:endParaRPr kumimoji="0" b="0" i="0" u="none" strike="noStrike" cap="none" spc="0" normalizeH="0" baseline="0" noProof="0" dirty="0">
              <a:ln>
                <a:noFill/>
              </a:ln>
              <a:effectLst/>
              <a:uLnTx/>
              <a:uFillTx/>
              <a:latin typeface="Cambria" pitchFamily="18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mbria" pitchFamily="18" charset="0"/>
              <a:ea typeface="+mn-ea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en-AU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B962C8B-B14F-4D97-AF65-F5344CB8AC3E}" type="datetime1">
              <a:rPr lang="en-US" smtClean="0"/>
            </a:fld>
            <a:endParaRPr lang="en-US" smtClean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730885"/>
            <a:ext cx="7886700" cy="830580"/>
          </a:xfrm>
        </p:spPr>
        <p:txBody>
          <a:bodyPr anchor="t" anchorCtr="0"/>
          <a:p>
            <a:pPr algn="ctr"/>
            <a:r>
              <a:rPr sz="3600" dirty="0">
                <a:latin typeface="Arial Rounded MT Bold" panose="020F0704030504030204" pitchFamily="34" charset="0"/>
                <a:ea typeface="+mn-ea"/>
                <a:cs typeface="+mn-cs"/>
                <a:sym typeface="+mn-ea"/>
              </a:rPr>
              <a:t>Assessment</a:t>
            </a:r>
            <a:r>
              <a:rPr lang="en-US" sz="3600" dirty="0">
                <a:latin typeface="Arial Rounded MT Bold" panose="020F0704030504030204" pitchFamily="34" charset="0"/>
                <a:ea typeface="+mn-ea"/>
                <a:cs typeface="+mn-cs"/>
                <a:sym typeface="+mn-ea"/>
              </a:rPr>
              <a:t> Items</a:t>
            </a:r>
            <a:endParaRPr lang="en-US" sz="3600" dirty="0">
              <a:latin typeface="Arial Rounded MT Bold" panose="020F0704030504030204" pitchFamily="34" charset="0"/>
              <a:ea typeface="+mn-ea"/>
              <a:cs typeface="+mn-cs"/>
              <a:sym typeface="+mn-ea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B962C8B-B14F-4D97-AF65-F5344CB8AC3E}" type="datetime1">
              <a:rPr lang="en-US" smtClean="0"/>
            </a:fld>
            <a:endParaRPr lang="en-US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0730" y="2348230"/>
            <a:ext cx="7753985" cy="224218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 12"/>
          <p:cNvSpPr>
            <a:spLocks noGrp="1" noRot="1"/>
          </p:cNvSpPr>
          <p:nvPr>
            <p:ph type="subTitle" idx="1"/>
          </p:nvPr>
        </p:nvSpPr>
        <p:spPr>
          <a:xfrm>
            <a:off x="228600" y="304800"/>
            <a:ext cx="8763000" cy="6416675"/>
          </a:xfrm>
        </p:spPr>
        <p:txBody>
          <a:bodyPr vert="horz" wrap="square" lIns="91440" tIns="45720" rIns="91440" bIns="45720" anchor="t" anchorCtr="0">
            <a:normAutofit lnSpcReduction="20000"/>
          </a:bodyPr>
          <a:p>
            <a:pPr marL="0" indent="0" algn="ctr" eaLnBrk="1" hangingPunct="1">
              <a:buClrTx/>
              <a:buSzTx/>
              <a:buNone/>
            </a:pPr>
            <a:r>
              <a:rPr sz="3600" kern="1200" dirty="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rPr>
              <a:t>To Study this Unit …</a:t>
            </a:r>
            <a:endParaRPr sz="3600" kern="1200" dirty="0">
              <a:solidFill>
                <a:schemeClr val="tx1"/>
              </a:solidFill>
              <a:latin typeface="Arial Rounded MT Bold" panose="020F0704030504030204" pitchFamily="34" charset="0"/>
              <a:ea typeface="+mn-ea"/>
              <a:cs typeface="+mn-cs"/>
            </a:endParaRPr>
          </a:p>
          <a:p>
            <a:pPr marL="0" indent="0" algn="ctr" eaLnBrk="1" hangingPunct="1">
              <a:buClrTx/>
              <a:buSzTx/>
              <a:buNone/>
            </a:pPr>
            <a:endParaRPr sz="2800" kern="1200" dirty="0">
              <a:solidFill>
                <a:schemeClr val="tx1"/>
              </a:solidFill>
              <a:latin typeface="Arial Rounded MT Bold" panose="020F0704030504030204" pitchFamily="34" charset="0"/>
              <a:ea typeface="+mn-ea"/>
              <a:cs typeface="+mn-cs"/>
            </a:endParaRPr>
          </a:p>
          <a:p>
            <a:pPr>
              <a:lnSpc>
                <a:spcPct val="100000"/>
              </a:lnSpc>
              <a:spcBef>
                <a:spcPts val="1035"/>
              </a:spcBef>
              <a:buFont typeface="Wingdings" panose="05000000000000000000" charset="0"/>
              <a:buChar char=""/>
            </a:pPr>
            <a:r>
              <a:rPr dirty="0">
                <a:latin typeface="Calibri Light"/>
                <a:cs typeface="Calibri Light"/>
                <a:sym typeface="+mn-ea"/>
              </a:rPr>
              <a:t>HIT</a:t>
            </a:r>
            <a:r>
              <a:rPr lang="en-US" dirty="0">
                <a:latin typeface="Calibri Light"/>
                <a:cs typeface="Calibri Light"/>
                <a:sym typeface="+mn-ea"/>
              </a:rPr>
              <a:t>391</a:t>
            </a:r>
            <a:r>
              <a:rPr dirty="0">
                <a:latin typeface="Calibri Light"/>
                <a:cs typeface="Calibri Light"/>
                <a:sym typeface="+mn-ea"/>
              </a:rPr>
              <a:t> is a 10 Credit points</a:t>
            </a:r>
            <a:endParaRPr dirty="0">
              <a:latin typeface="Calibri Light"/>
              <a:cs typeface="Calibri Light"/>
              <a:sym typeface="+mn-ea"/>
            </a:endParaRPr>
          </a:p>
          <a:p>
            <a:pPr>
              <a:lnSpc>
                <a:spcPct val="100000"/>
              </a:lnSpc>
              <a:spcBef>
                <a:spcPts val="1035"/>
              </a:spcBef>
              <a:buFont typeface="Wingdings" panose="05000000000000000000" charset="0"/>
              <a:buChar char=""/>
            </a:pPr>
            <a:r>
              <a:rPr dirty="0">
                <a:latin typeface="Calibri Light"/>
                <a:cs typeface="Calibri Light"/>
                <a:sym typeface="+mn-ea"/>
              </a:rPr>
              <a:t>This means that it is expected to take up 120 hours of your time over the whole semester</a:t>
            </a:r>
            <a:endParaRPr dirty="0">
              <a:latin typeface="Calibri Light"/>
              <a:cs typeface="Calibri Light"/>
              <a:sym typeface="+mn-ea"/>
            </a:endParaRPr>
          </a:p>
          <a:p>
            <a:pPr>
              <a:lnSpc>
                <a:spcPct val="100000"/>
              </a:lnSpc>
              <a:spcBef>
                <a:spcPts val="1035"/>
              </a:spcBef>
              <a:buFont typeface="Wingdings" panose="05000000000000000000" charset="0"/>
              <a:buChar char=""/>
            </a:pPr>
            <a:r>
              <a:rPr dirty="0">
                <a:latin typeface="Calibri Light"/>
                <a:cs typeface="Calibri Light"/>
                <a:sym typeface="+mn-ea"/>
              </a:rPr>
              <a:t>This averages out to 1</a:t>
            </a:r>
            <a:r>
              <a:rPr lang="en-US" dirty="0">
                <a:latin typeface="Calibri Light"/>
                <a:cs typeface="Calibri Light"/>
                <a:sym typeface="+mn-ea"/>
              </a:rPr>
              <a:t>0</a:t>
            </a:r>
            <a:r>
              <a:rPr dirty="0">
                <a:latin typeface="Calibri Light"/>
                <a:cs typeface="Calibri Light"/>
                <a:sym typeface="+mn-ea"/>
              </a:rPr>
              <a:t> hours per week</a:t>
            </a:r>
            <a:endParaRPr dirty="0">
              <a:latin typeface="Calibri Light"/>
              <a:cs typeface="Calibri Light"/>
              <a:sym typeface="+mn-ea"/>
            </a:endParaRPr>
          </a:p>
          <a:p>
            <a:pPr marL="584200" lvl="1" indent="-342900">
              <a:lnSpc>
                <a:spcPct val="100000"/>
              </a:lnSpc>
              <a:spcBef>
                <a:spcPts val="1035"/>
              </a:spcBef>
              <a:buFont typeface="Wingdings" panose="05000000000000000000" charset="0"/>
              <a:buChar char=""/>
            </a:pPr>
            <a:r>
              <a:rPr dirty="0">
                <a:latin typeface="Calibri Light"/>
                <a:cs typeface="Calibri Light"/>
                <a:sym typeface="+mn-ea"/>
              </a:rPr>
              <a:t>Including lectures</a:t>
            </a:r>
            <a:r>
              <a:rPr lang="en-US" dirty="0">
                <a:latin typeface="Calibri Light"/>
                <a:cs typeface="Calibri Light"/>
                <a:sym typeface="+mn-ea"/>
              </a:rPr>
              <a:t> and </a:t>
            </a:r>
            <a:r>
              <a:rPr dirty="0">
                <a:latin typeface="Calibri Light"/>
                <a:cs typeface="Calibri Light"/>
                <a:sym typeface="+mn-ea"/>
              </a:rPr>
              <a:t>tutorials</a:t>
            </a:r>
            <a:endParaRPr dirty="0">
              <a:latin typeface="Calibri Light"/>
              <a:cs typeface="Calibri Light"/>
              <a:sym typeface="+mn-ea"/>
            </a:endParaRPr>
          </a:p>
          <a:p>
            <a:pPr marL="584200" lvl="1" indent="-342900">
              <a:lnSpc>
                <a:spcPct val="100000"/>
              </a:lnSpc>
              <a:spcBef>
                <a:spcPts val="1035"/>
              </a:spcBef>
              <a:buFont typeface="Wingdings" panose="05000000000000000000" charset="0"/>
              <a:buChar char=""/>
            </a:pPr>
            <a:r>
              <a:rPr dirty="0">
                <a:latin typeface="Calibri Light"/>
                <a:cs typeface="Calibri Light"/>
                <a:sym typeface="+mn-ea"/>
              </a:rPr>
              <a:t>At least </a:t>
            </a:r>
            <a:r>
              <a:rPr lang="en-US" dirty="0">
                <a:latin typeface="Calibri Light"/>
                <a:cs typeface="Calibri Light"/>
                <a:sym typeface="+mn-ea"/>
              </a:rPr>
              <a:t>6</a:t>
            </a:r>
            <a:r>
              <a:rPr dirty="0">
                <a:latin typeface="Calibri Light"/>
                <a:cs typeface="Calibri Light"/>
                <a:sym typeface="+mn-ea"/>
              </a:rPr>
              <a:t> hours on top of scheduled classes</a:t>
            </a:r>
            <a:endParaRPr dirty="0">
              <a:latin typeface="Calibri Light"/>
              <a:cs typeface="Calibri Light"/>
              <a:sym typeface="+mn-ea"/>
            </a:endParaRPr>
          </a:p>
          <a:p>
            <a:pPr>
              <a:lnSpc>
                <a:spcPct val="100000"/>
              </a:lnSpc>
              <a:spcBef>
                <a:spcPts val="1035"/>
              </a:spcBef>
              <a:buFont typeface="Wingdings" panose="05000000000000000000" charset="0"/>
              <a:buChar char=""/>
            </a:pPr>
            <a:r>
              <a:rPr dirty="0">
                <a:latin typeface="Calibri Light"/>
                <a:cs typeface="Calibri Light"/>
                <a:sym typeface="+mn-ea"/>
              </a:rPr>
              <a:t>You are required to</a:t>
            </a:r>
            <a:endParaRPr dirty="0">
              <a:latin typeface="Calibri Light"/>
              <a:cs typeface="Calibri Light"/>
              <a:sym typeface="+mn-ea"/>
            </a:endParaRPr>
          </a:p>
          <a:p>
            <a:pPr marL="584200" lvl="1" indent="-342900">
              <a:lnSpc>
                <a:spcPct val="100000"/>
              </a:lnSpc>
              <a:spcBef>
                <a:spcPts val="1035"/>
              </a:spcBef>
              <a:buFont typeface="Wingdings" panose="05000000000000000000" charset="0"/>
              <a:buChar char=""/>
            </a:pPr>
            <a:r>
              <a:rPr dirty="0">
                <a:latin typeface="Calibri Light"/>
                <a:cs typeface="Calibri Light"/>
                <a:sym typeface="+mn-ea"/>
              </a:rPr>
              <a:t>Review topics covered in lectures</a:t>
            </a:r>
            <a:endParaRPr dirty="0">
              <a:latin typeface="Calibri Light"/>
              <a:cs typeface="Calibri Light"/>
              <a:sym typeface="+mn-ea"/>
            </a:endParaRPr>
          </a:p>
          <a:p>
            <a:pPr marL="584200" lvl="1" indent="-342900">
              <a:lnSpc>
                <a:spcPct val="100000"/>
              </a:lnSpc>
              <a:spcBef>
                <a:spcPts val="1035"/>
              </a:spcBef>
              <a:buFont typeface="Wingdings" panose="05000000000000000000" charset="0"/>
              <a:buChar char=""/>
            </a:pPr>
            <a:r>
              <a:rPr dirty="0">
                <a:latin typeface="Calibri Light"/>
                <a:cs typeface="Calibri Light"/>
                <a:sym typeface="+mn-ea"/>
              </a:rPr>
              <a:t>Prepare for forthcoming topics</a:t>
            </a:r>
            <a:r>
              <a:rPr lang="en-US" dirty="0">
                <a:latin typeface="Calibri Light"/>
                <a:cs typeface="Calibri Light"/>
                <a:sym typeface="+mn-ea"/>
              </a:rPr>
              <a:t> and </a:t>
            </a:r>
            <a:r>
              <a:rPr dirty="0">
                <a:latin typeface="Calibri Light"/>
                <a:cs typeface="Calibri Light"/>
                <a:sym typeface="+mn-ea"/>
              </a:rPr>
              <a:t>tutorial</a:t>
            </a:r>
            <a:r>
              <a:rPr lang="en-US" dirty="0">
                <a:latin typeface="Calibri Light"/>
                <a:cs typeface="Calibri Light"/>
                <a:sym typeface="+mn-ea"/>
              </a:rPr>
              <a:t>s</a:t>
            </a:r>
            <a:endParaRPr dirty="0">
              <a:latin typeface="Calibri Light"/>
              <a:cs typeface="Calibri Light"/>
              <a:sym typeface="+mn-ea"/>
            </a:endParaRPr>
          </a:p>
          <a:p>
            <a:pPr marL="584200" lvl="1" indent="-342900">
              <a:lnSpc>
                <a:spcPct val="100000"/>
              </a:lnSpc>
              <a:spcBef>
                <a:spcPts val="1035"/>
              </a:spcBef>
              <a:buFont typeface="Wingdings" panose="05000000000000000000" charset="0"/>
              <a:buChar char=""/>
            </a:pPr>
            <a:r>
              <a:rPr dirty="0">
                <a:latin typeface="Calibri Light"/>
                <a:cs typeface="Calibri Light"/>
                <a:sym typeface="+mn-ea"/>
              </a:rPr>
              <a:t>Read reference</a:t>
            </a:r>
            <a:endParaRPr dirty="0">
              <a:latin typeface="Calibri Light"/>
              <a:cs typeface="Calibri Light"/>
              <a:sym typeface="+mn-ea"/>
            </a:endParaRPr>
          </a:p>
          <a:p>
            <a:pPr marL="584200" lvl="1" indent="-342900">
              <a:lnSpc>
                <a:spcPct val="100000"/>
              </a:lnSpc>
              <a:spcBef>
                <a:spcPts val="1035"/>
              </a:spcBef>
              <a:buFont typeface="Wingdings" panose="05000000000000000000" charset="0"/>
              <a:buChar char=""/>
            </a:pPr>
            <a:r>
              <a:rPr dirty="0">
                <a:latin typeface="Calibri Light"/>
                <a:cs typeface="Calibri Light"/>
                <a:sym typeface="+mn-ea"/>
              </a:rPr>
              <a:t>Complete all assessment tasks</a:t>
            </a:r>
            <a:endParaRPr dirty="0">
              <a:latin typeface="Calibri Light"/>
              <a:cs typeface="Calibri Light"/>
              <a:sym typeface="+mn-ea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B962C8B-B14F-4D97-AF65-F5344CB8AC3E}" type="datetime1">
              <a:rPr lang="en-US" smtClean="0"/>
            </a:fld>
            <a:endParaRPr lang="en-US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 12"/>
          <p:cNvSpPr>
            <a:spLocks noGrp="1" noRot="1"/>
          </p:cNvSpPr>
          <p:nvPr>
            <p:ph type="subTitle" idx="1"/>
          </p:nvPr>
        </p:nvSpPr>
        <p:spPr>
          <a:xfrm>
            <a:off x="228600" y="304800"/>
            <a:ext cx="8763000" cy="6416675"/>
          </a:xfrm>
        </p:spPr>
        <p:txBody>
          <a:bodyPr vert="horz" wrap="square" lIns="91440" tIns="45720" rIns="91440" bIns="45720" anchor="t" anchorCtr="0">
            <a:normAutofit lnSpcReduction="10000"/>
          </a:bodyPr>
          <a:p>
            <a:pPr marL="0" indent="0" algn="ctr" eaLnBrk="1" hangingPunct="1">
              <a:buClrTx/>
              <a:buSzTx/>
              <a:buNone/>
            </a:pPr>
            <a:r>
              <a:rPr lang="en-US" sz="3600" kern="1200" dirty="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rPr>
              <a:t>Late </a:t>
            </a:r>
            <a:r>
              <a:rPr sz="3600" kern="1200" dirty="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rPr>
              <a:t>Assessment</a:t>
            </a:r>
            <a:endParaRPr sz="2800" kern="1200" dirty="0">
              <a:solidFill>
                <a:schemeClr val="tx1"/>
              </a:solidFill>
              <a:latin typeface="Arial Rounded MT Bold" panose="020F0704030504030204" pitchFamily="34" charset="0"/>
              <a:ea typeface="+mn-ea"/>
              <a:cs typeface="+mn-cs"/>
            </a:endParaRPr>
          </a:p>
          <a:p>
            <a:pPr marL="0" indent="0" algn="ctr" eaLnBrk="1" hangingPunct="1">
              <a:buClrTx/>
              <a:buSzTx/>
              <a:buNone/>
            </a:pPr>
            <a:endParaRPr sz="2800" kern="1200" dirty="0">
              <a:solidFill>
                <a:schemeClr val="tx1"/>
              </a:solidFill>
              <a:latin typeface="Arial Rounded MT Bold" panose="020F0704030504030204" pitchFamily="34" charset="0"/>
              <a:ea typeface="+mn-ea"/>
              <a:cs typeface="+mn-cs"/>
            </a:endParaRPr>
          </a:p>
          <a:p>
            <a:pPr algn="l" defTabSz="914400">
              <a:lnSpc>
                <a:spcPct val="100000"/>
              </a:lnSpc>
              <a:spcBef>
                <a:spcPts val="1035"/>
              </a:spcBef>
              <a:buClrTx/>
              <a:buSzTx/>
              <a:buFont typeface="Wingdings" panose="05000000000000000000" charset="0"/>
              <a:buChar char=""/>
            </a:pPr>
            <a:r>
              <a:rPr sz="2800" dirty="0">
                <a:latin typeface="Calibri Light"/>
                <a:cs typeface="Calibri Light"/>
                <a:sym typeface="+mn-ea"/>
              </a:rPr>
              <a:t>Late assignments will generally not be accepted.  </a:t>
            </a:r>
            <a:endParaRPr sz="2800" dirty="0">
              <a:latin typeface="Calibri Light"/>
              <a:cs typeface="Calibri Light"/>
              <a:sym typeface="+mn-ea"/>
            </a:endParaRPr>
          </a:p>
          <a:p>
            <a:pPr algn="l" defTabSz="914400">
              <a:lnSpc>
                <a:spcPct val="100000"/>
              </a:lnSpc>
              <a:spcBef>
                <a:spcPts val="1035"/>
              </a:spcBef>
              <a:buClrTx/>
              <a:buSzTx/>
              <a:buFont typeface="Wingdings" panose="05000000000000000000" charset="0"/>
              <a:buChar char=""/>
            </a:pPr>
            <a:r>
              <a:rPr sz="2800" dirty="0">
                <a:latin typeface="Calibri Light"/>
                <a:cs typeface="Calibri Light"/>
                <a:sym typeface="+mn-ea"/>
              </a:rPr>
              <a:t>However</a:t>
            </a:r>
            <a:endParaRPr sz="2800" dirty="0">
              <a:latin typeface="Calibri Light"/>
              <a:cs typeface="Calibri Light"/>
              <a:sym typeface="+mn-ea"/>
            </a:endParaRPr>
          </a:p>
          <a:p>
            <a:pPr lvl="1" algn="l" defTabSz="914400">
              <a:lnSpc>
                <a:spcPct val="100000"/>
              </a:lnSpc>
              <a:spcBef>
                <a:spcPts val="1035"/>
              </a:spcBef>
              <a:buClrTx/>
              <a:buSzTx/>
              <a:buFont typeface="Wingdings" panose="05000000000000000000" charset="0"/>
              <a:buChar char=""/>
            </a:pPr>
            <a:r>
              <a:rPr lang="en-US" sz="2400" dirty="0">
                <a:latin typeface="Calibri Light"/>
                <a:cs typeface="Calibri Light"/>
                <a:sym typeface="+mn-ea"/>
              </a:rPr>
              <a:t>E</a:t>
            </a:r>
            <a:r>
              <a:rPr sz="2400" dirty="0">
                <a:latin typeface="Calibri Light"/>
                <a:cs typeface="Calibri Light"/>
                <a:sym typeface="+mn-ea"/>
              </a:rPr>
              <a:t>xtensions may be granted prior to submission deadline  in the event of demonstrated exceptional circumstances.  </a:t>
            </a:r>
            <a:endParaRPr sz="2400" dirty="0">
              <a:latin typeface="Calibri Light"/>
              <a:cs typeface="Calibri Light"/>
              <a:sym typeface="+mn-ea"/>
            </a:endParaRPr>
          </a:p>
          <a:p>
            <a:pPr lvl="1" algn="l" defTabSz="914400">
              <a:lnSpc>
                <a:spcPct val="100000"/>
              </a:lnSpc>
              <a:spcBef>
                <a:spcPts val="1035"/>
              </a:spcBef>
              <a:buClrTx/>
              <a:buSzTx/>
              <a:buFont typeface="Wingdings" panose="05000000000000000000" charset="0"/>
              <a:buChar char=""/>
            </a:pPr>
            <a:r>
              <a:rPr sz="2400" dirty="0">
                <a:latin typeface="Calibri Light"/>
                <a:cs typeface="Calibri Light"/>
                <a:sym typeface="+mn-ea"/>
              </a:rPr>
              <a:t>All applications for extensions to assignment due dates  must be in writing and directed to the Unit Coordinator</a:t>
            </a:r>
            <a:endParaRPr sz="2400" dirty="0">
              <a:latin typeface="Calibri Light"/>
              <a:cs typeface="Calibri Light"/>
              <a:sym typeface="+mn-ea"/>
            </a:endParaRPr>
          </a:p>
          <a:p>
            <a:pPr lvl="1" algn="l" defTabSz="914400">
              <a:lnSpc>
                <a:spcPct val="100000"/>
              </a:lnSpc>
              <a:spcBef>
                <a:spcPts val="1035"/>
              </a:spcBef>
              <a:buClrTx/>
              <a:buSzTx/>
              <a:buFont typeface="Wingdings" panose="05000000000000000000" charset="0"/>
              <a:buChar char=""/>
            </a:pPr>
            <a:r>
              <a:rPr sz="2400" dirty="0">
                <a:latin typeface="Calibri Light"/>
                <a:cs typeface="Calibri Light"/>
                <a:sym typeface="+mn-ea"/>
              </a:rPr>
              <a:t>Late assignments without a valid excuse will be  penalised at the rate of 10% per day</a:t>
            </a:r>
            <a:endParaRPr sz="2400" dirty="0">
              <a:latin typeface="Calibri Light"/>
              <a:cs typeface="Calibri Light"/>
              <a:sym typeface="+mn-ea"/>
            </a:endParaRPr>
          </a:p>
          <a:p>
            <a:pPr lvl="1" algn="l" defTabSz="914400">
              <a:lnSpc>
                <a:spcPct val="100000"/>
              </a:lnSpc>
              <a:spcBef>
                <a:spcPts val="1035"/>
              </a:spcBef>
              <a:buClrTx/>
              <a:buSzTx/>
              <a:buFont typeface="Wingdings" panose="05000000000000000000" charset="0"/>
              <a:buChar char=""/>
            </a:pPr>
            <a:r>
              <a:rPr sz="2400" dirty="0">
                <a:latin typeface="Calibri Light"/>
                <a:cs typeface="Calibri Light"/>
                <a:sym typeface="+mn-ea"/>
              </a:rPr>
              <a:t>Assignments will not be accepted at all after 7 days.</a:t>
            </a:r>
            <a:endParaRPr sz="2400" dirty="0">
              <a:latin typeface="Calibri Light"/>
              <a:cs typeface="Calibri Light"/>
              <a:sym typeface="+mn-ea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B962C8B-B14F-4D97-AF65-F5344CB8AC3E}" type="datetime1">
              <a:rPr lang="en-US" smtClean="0"/>
            </a:fld>
            <a:endParaRPr lang="en-US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 12"/>
          <p:cNvSpPr>
            <a:spLocks noGrp="1" noRot="1"/>
          </p:cNvSpPr>
          <p:nvPr>
            <p:ph type="subTitle" idx="1"/>
          </p:nvPr>
        </p:nvSpPr>
        <p:spPr>
          <a:xfrm>
            <a:off x="228600" y="304800"/>
            <a:ext cx="8763000" cy="6416675"/>
          </a:xfrm>
        </p:spPr>
        <p:txBody>
          <a:bodyPr vert="horz" wrap="square" lIns="91440" tIns="45720" rIns="91440" bIns="45720" anchor="t" anchorCtr="0">
            <a:normAutofit lnSpcReduction="10000"/>
          </a:bodyPr>
          <a:p>
            <a:pPr marL="0" indent="0" algn="ctr" eaLnBrk="1" hangingPunct="1">
              <a:buClrTx/>
              <a:buSzTx/>
              <a:buNone/>
            </a:pPr>
            <a:r>
              <a:rPr sz="4000" kern="1200" dirty="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rPr>
              <a:t>Learnline</a:t>
            </a:r>
            <a:endParaRPr sz="4000" kern="1200" dirty="0">
              <a:solidFill>
                <a:schemeClr val="tx1"/>
              </a:solidFill>
              <a:latin typeface="Arial Rounded MT Bold" panose="020F0704030504030204" pitchFamily="34" charset="0"/>
              <a:ea typeface="+mn-ea"/>
              <a:cs typeface="+mn-cs"/>
            </a:endParaRPr>
          </a:p>
          <a:p>
            <a:pPr marL="0" indent="0" algn="ctr" eaLnBrk="1" hangingPunct="1">
              <a:buClrTx/>
              <a:buSzTx/>
              <a:buNone/>
            </a:pPr>
            <a:endParaRPr sz="2800" kern="1200" dirty="0">
              <a:solidFill>
                <a:schemeClr val="tx1"/>
              </a:solidFill>
              <a:latin typeface="Arial Rounded MT Bold" panose="020F0704030504030204" pitchFamily="34" charset="0"/>
              <a:ea typeface="+mn-ea"/>
              <a:cs typeface="+mn-cs"/>
            </a:endParaRPr>
          </a:p>
          <a:p>
            <a:pPr marL="0" indent="0">
              <a:lnSpc>
                <a:spcPct val="100000"/>
              </a:lnSpc>
              <a:spcBef>
                <a:spcPts val="1035"/>
              </a:spcBef>
              <a:buNone/>
            </a:pPr>
            <a:r>
              <a:rPr spc="-5" dirty="0">
                <a:latin typeface="Calibri Light"/>
                <a:cs typeface="Calibri Light"/>
                <a:sym typeface="+mn-ea"/>
              </a:rPr>
              <a:t>In </a:t>
            </a:r>
            <a:r>
              <a:rPr dirty="0">
                <a:latin typeface="Calibri Light"/>
                <a:cs typeface="Calibri Light"/>
                <a:sym typeface="+mn-ea"/>
              </a:rPr>
              <a:t>this unit, Learnline will be used</a:t>
            </a:r>
            <a:r>
              <a:rPr spc="-90" dirty="0">
                <a:latin typeface="Calibri Light"/>
                <a:cs typeface="Calibri Light"/>
                <a:sym typeface="+mn-ea"/>
              </a:rPr>
              <a:t> </a:t>
            </a:r>
            <a:r>
              <a:rPr spc="-15" dirty="0">
                <a:latin typeface="Calibri Light"/>
                <a:cs typeface="Calibri Light"/>
                <a:sym typeface="+mn-ea"/>
              </a:rPr>
              <a:t>to:</a:t>
            </a:r>
            <a:endParaRPr>
              <a:latin typeface="Calibri Light"/>
              <a:cs typeface="Calibri Light"/>
            </a:endParaRPr>
          </a:p>
          <a:p>
            <a:pPr marL="354965" marR="486410" indent="-342900">
              <a:lnSpc>
                <a:spcPts val="2160"/>
              </a:lnSpc>
              <a:spcBef>
                <a:spcPts val="1055"/>
              </a:spcBef>
              <a:buFont typeface="Wingdings" panose="05000000000000000000" charset="0"/>
              <a:buChar char=""/>
              <a:tabLst>
                <a:tab pos="241300" algn="l"/>
                <a:tab pos="241935" algn="l"/>
              </a:tabLst>
            </a:pPr>
            <a:r>
              <a:rPr spc="-10" dirty="0">
                <a:latin typeface="Calibri Light"/>
                <a:cs typeface="Calibri Light"/>
                <a:sym typeface="+mn-ea"/>
              </a:rPr>
              <a:t>Provide </a:t>
            </a:r>
            <a:r>
              <a:rPr lang="en-US" spc="-10" dirty="0">
                <a:latin typeface="Calibri Light"/>
                <a:cs typeface="Calibri Light"/>
                <a:sym typeface="+mn-ea"/>
              </a:rPr>
              <a:t>important </a:t>
            </a:r>
            <a:r>
              <a:rPr spc="-5" dirty="0">
                <a:latin typeface="Calibri Light"/>
                <a:cs typeface="Calibri Light"/>
                <a:sym typeface="+mn-ea"/>
              </a:rPr>
              <a:t>announcement</a:t>
            </a:r>
            <a:r>
              <a:rPr lang="en-US" spc="-5" dirty="0">
                <a:latin typeface="Calibri Light"/>
                <a:cs typeface="Calibri Light"/>
                <a:sym typeface="+mn-ea"/>
              </a:rPr>
              <a:t> </a:t>
            </a:r>
            <a:r>
              <a:rPr spc="-5" dirty="0">
                <a:latin typeface="Calibri Light"/>
                <a:cs typeface="Calibri Light"/>
                <a:sym typeface="+mn-ea"/>
              </a:rPr>
              <a:t>about </a:t>
            </a:r>
            <a:r>
              <a:rPr dirty="0">
                <a:latin typeface="Calibri Light"/>
                <a:cs typeface="Calibri Light"/>
                <a:sym typeface="+mn-ea"/>
              </a:rPr>
              <a:t>th</a:t>
            </a:r>
            <a:r>
              <a:rPr lang="en-US" dirty="0">
                <a:latin typeface="Calibri Light"/>
                <a:cs typeface="Calibri Light"/>
                <a:sym typeface="+mn-ea"/>
              </a:rPr>
              <a:t>is</a:t>
            </a:r>
            <a:r>
              <a:rPr spc="-60" dirty="0">
                <a:latin typeface="Calibri Light"/>
                <a:cs typeface="Calibri Light"/>
                <a:sym typeface="+mn-ea"/>
              </a:rPr>
              <a:t> </a:t>
            </a:r>
            <a:r>
              <a:rPr dirty="0">
                <a:latin typeface="Calibri Light"/>
                <a:cs typeface="Calibri Light"/>
                <a:sym typeface="+mn-ea"/>
              </a:rPr>
              <a:t>unit</a:t>
            </a:r>
            <a:r>
              <a:rPr lang="en-US">
                <a:latin typeface="Calibri Light"/>
                <a:cs typeface="Calibri Light"/>
              </a:rPr>
              <a:t>.</a:t>
            </a:r>
            <a:endParaRPr lang="en-US">
              <a:latin typeface="Calibri Light"/>
              <a:cs typeface="Calibri Light"/>
            </a:endParaRPr>
          </a:p>
          <a:p>
            <a:pPr marL="354965" marR="486410" indent="-342900">
              <a:lnSpc>
                <a:spcPts val="2160"/>
              </a:lnSpc>
              <a:spcBef>
                <a:spcPts val="1055"/>
              </a:spcBef>
              <a:buFont typeface="Wingdings" panose="05000000000000000000" charset="0"/>
              <a:buChar char=""/>
              <a:tabLst>
                <a:tab pos="241300" algn="l"/>
                <a:tab pos="241935" algn="l"/>
              </a:tabLst>
            </a:pPr>
            <a:r>
              <a:rPr spc="-5" dirty="0">
                <a:latin typeface="Calibri Light"/>
                <a:cs typeface="Calibri Light"/>
                <a:sym typeface="+mn-ea"/>
              </a:rPr>
              <a:t>Distribute study</a:t>
            </a:r>
            <a:r>
              <a:rPr spc="-55" dirty="0">
                <a:latin typeface="Calibri Light"/>
                <a:cs typeface="Calibri Light"/>
                <a:sym typeface="+mn-ea"/>
              </a:rPr>
              <a:t> </a:t>
            </a:r>
            <a:r>
              <a:rPr spc="-5" dirty="0">
                <a:latin typeface="Calibri Light"/>
                <a:cs typeface="Calibri Light"/>
                <a:sym typeface="+mn-ea"/>
              </a:rPr>
              <a:t>materials</a:t>
            </a:r>
            <a:r>
              <a:rPr lang="en-US" spc="-5" dirty="0">
                <a:latin typeface="Calibri Light"/>
                <a:cs typeface="Calibri Light"/>
                <a:sym typeface="+mn-ea"/>
              </a:rPr>
              <a:t>, including lecture slides.</a:t>
            </a:r>
            <a:endParaRPr>
              <a:latin typeface="Calibri Light"/>
              <a:cs typeface="Calibri Light"/>
            </a:endParaRPr>
          </a:p>
          <a:p>
            <a:pPr marL="354965" indent="-342900">
              <a:lnSpc>
                <a:spcPct val="100000"/>
              </a:lnSpc>
              <a:spcBef>
                <a:spcPts val="760"/>
              </a:spcBef>
              <a:buFont typeface="Wingdings" panose="05000000000000000000" charset="0"/>
              <a:buChar char=""/>
              <a:tabLst>
                <a:tab pos="241300" algn="l"/>
                <a:tab pos="241935" algn="l"/>
              </a:tabLst>
            </a:pPr>
            <a:r>
              <a:rPr lang="en-US" dirty="0">
                <a:latin typeface="Calibri Light"/>
                <a:cs typeface="Calibri Light"/>
                <a:sym typeface="+mn-ea"/>
              </a:rPr>
              <a:t>Complete online assessment</a:t>
            </a:r>
            <a:r>
              <a:rPr dirty="0">
                <a:latin typeface="Calibri Light"/>
                <a:cs typeface="Calibri Light"/>
                <a:sym typeface="+mn-ea"/>
              </a:rPr>
              <a:t>s</a:t>
            </a:r>
            <a:endParaRPr>
              <a:latin typeface="Calibri Light"/>
              <a:cs typeface="Calibri Light"/>
            </a:endParaRPr>
          </a:p>
          <a:p>
            <a:pPr marL="354965" indent="-342900">
              <a:lnSpc>
                <a:spcPct val="100000"/>
              </a:lnSpc>
              <a:spcBef>
                <a:spcPts val="765"/>
              </a:spcBef>
              <a:buFont typeface="Wingdings" panose="05000000000000000000" charset="0"/>
              <a:buChar char=""/>
              <a:tabLst>
                <a:tab pos="241300" algn="l"/>
                <a:tab pos="241935" algn="l"/>
              </a:tabLst>
            </a:pPr>
            <a:r>
              <a:rPr spc="-5" dirty="0">
                <a:latin typeface="Calibri Light"/>
                <a:cs typeface="Calibri Light"/>
                <a:sym typeface="+mn-ea"/>
              </a:rPr>
              <a:t>Access feedback </a:t>
            </a:r>
            <a:r>
              <a:rPr spc="-10" dirty="0">
                <a:latin typeface="Calibri Light"/>
                <a:cs typeface="Calibri Light"/>
                <a:sym typeface="+mn-ea"/>
              </a:rPr>
              <a:t>from tasks </a:t>
            </a:r>
            <a:r>
              <a:rPr dirty="0">
                <a:latin typeface="Calibri Light"/>
                <a:cs typeface="Calibri Light"/>
                <a:sym typeface="+mn-ea"/>
              </a:rPr>
              <a:t>and </a:t>
            </a:r>
            <a:r>
              <a:rPr spc="-5" dirty="0">
                <a:latin typeface="Calibri Light"/>
                <a:cs typeface="Calibri Light"/>
                <a:sym typeface="+mn-ea"/>
              </a:rPr>
              <a:t>grades </a:t>
            </a:r>
            <a:r>
              <a:rPr spc="-20" dirty="0">
                <a:latin typeface="Calibri Light"/>
                <a:cs typeface="Calibri Light"/>
                <a:sym typeface="+mn-ea"/>
              </a:rPr>
              <a:t>for </a:t>
            </a:r>
            <a:r>
              <a:rPr dirty="0">
                <a:latin typeface="Calibri Light"/>
                <a:cs typeface="Calibri Light"/>
                <a:sym typeface="+mn-ea"/>
              </a:rPr>
              <a:t>assessable</a:t>
            </a:r>
            <a:r>
              <a:rPr spc="-180" dirty="0">
                <a:latin typeface="Calibri Light"/>
                <a:cs typeface="Calibri Light"/>
                <a:sym typeface="+mn-ea"/>
              </a:rPr>
              <a:t> </a:t>
            </a:r>
            <a:r>
              <a:rPr spc="-10" dirty="0">
                <a:latin typeface="Calibri Light"/>
                <a:cs typeface="Calibri Light"/>
                <a:sym typeface="+mn-ea"/>
              </a:rPr>
              <a:t>work</a:t>
            </a:r>
            <a:endParaRPr>
              <a:latin typeface="Calibri Light"/>
              <a:cs typeface="Calibri Light"/>
            </a:endParaRPr>
          </a:p>
          <a:p>
            <a:pPr marL="354965" marR="5080" indent="-342900">
              <a:lnSpc>
                <a:spcPts val="2160"/>
              </a:lnSpc>
              <a:spcBef>
                <a:spcPts val="1035"/>
              </a:spcBef>
              <a:buFont typeface="Wingdings" panose="05000000000000000000" charset="0"/>
              <a:buChar char=""/>
              <a:tabLst>
                <a:tab pos="241300" algn="l"/>
                <a:tab pos="241935" algn="l"/>
              </a:tabLst>
            </a:pPr>
            <a:r>
              <a:rPr spc="-10" dirty="0">
                <a:latin typeface="Calibri Light"/>
                <a:cs typeface="Calibri Light"/>
                <a:sym typeface="+mn-ea"/>
              </a:rPr>
              <a:t>Provide </a:t>
            </a:r>
            <a:r>
              <a:rPr dirty="0">
                <a:latin typeface="Calibri Light"/>
                <a:cs typeface="Calibri Light"/>
                <a:sym typeface="+mn-ea"/>
              </a:rPr>
              <a:t>a </a:t>
            </a:r>
            <a:r>
              <a:rPr u="sng" spc="-10" dirty="0">
                <a:uFill>
                  <a:solidFill>
                    <a:srgbClr val="000000"/>
                  </a:solidFill>
                </a:uFill>
                <a:latin typeface="Calibri Light"/>
                <a:cs typeface="Calibri Light"/>
                <a:sym typeface="+mn-ea"/>
              </a:rPr>
              <a:t>communication</a:t>
            </a:r>
            <a:r>
              <a:rPr spc="-10" dirty="0">
                <a:latin typeface="Calibri Light"/>
                <a:cs typeface="Calibri Light"/>
                <a:sym typeface="+mn-ea"/>
              </a:rPr>
              <a:t> </a:t>
            </a:r>
            <a:r>
              <a:rPr spc="-5" dirty="0">
                <a:latin typeface="Calibri Light"/>
                <a:cs typeface="Calibri Light"/>
                <a:sym typeface="+mn-ea"/>
              </a:rPr>
              <a:t>point </a:t>
            </a:r>
            <a:r>
              <a:rPr dirty="0">
                <a:latin typeface="Calibri Light"/>
                <a:cs typeface="Calibri Light"/>
                <a:sym typeface="+mn-ea"/>
              </a:rPr>
              <a:t>where </a:t>
            </a:r>
            <a:r>
              <a:rPr spc="-10" dirty="0">
                <a:latin typeface="Calibri Light"/>
                <a:cs typeface="Calibri Light"/>
                <a:sym typeface="+mn-ea"/>
              </a:rPr>
              <a:t>you contribute </a:t>
            </a:r>
            <a:r>
              <a:rPr spc="-15" dirty="0">
                <a:latin typeface="Calibri Light"/>
                <a:cs typeface="Calibri Light"/>
                <a:sym typeface="+mn-ea"/>
              </a:rPr>
              <a:t>to </a:t>
            </a:r>
            <a:r>
              <a:rPr spc="-5" dirty="0">
                <a:latin typeface="Calibri Light"/>
                <a:cs typeface="Calibri Light"/>
                <a:sym typeface="+mn-ea"/>
              </a:rPr>
              <a:t>discussions </a:t>
            </a:r>
            <a:r>
              <a:rPr dirty="0">
                <a:latin typeface="Calibri Light"/>
                <a:cs typeface="Calibri Light"/>
                <a:sym typeface="+mn-ea"/>
              </a:rPr>
              <a:t>as  part </a:t>
            </a:r>
            <a:r>
              <a:rPr spc="-5" dirty="0">
                <a:latin typeface="Calibri Light"/>
                <a:cs typeface="Calibri Light"/>
                <a:sym typeface="+mn-ea"/>
              </a:rPr>
              <a:t>of </a:t>
            </a:r>
            <a:r>
              <a:rPr spc="-10" dirty="0">
                <a:latin typeface="Calibri Light"/>
                <a:cs typeface="Calibri Light"/>
                <a:sym typeface="+mn-ea"/>
              </a:rPr>
              <a:t>your </a:t>
            </a:r>
            <a:r>
              <a:rPr dirty="0">
                <a:latin typeface="Calibri Light"/>
                <a:cs typeface="Calibri Light"/>
                <a:sym typeface="+mn-ea"/>
              </a:rPr>
              <a:t>assessment, and </a:t>
            </a:r>
            <a:r>
              <a:rPr spc="-15" dirty="0">
                <a:latin typeface="Calibri Light"/>
                <a:cs typeface="Calibri Light"/>
                <a:sym typeface="+mn-ea"/>
              </a:rPr>
              <a:t>to </a:t>
            </a:r>
            <a:r>
              <a:rPr spc="-10" dirty="0">
                <a:latin typeface="Calibri Light"/>
                <a:cs typeface="Calibri Light"/>
                <a:sym typeface="+mn-ea"/>
              </a:rPr>
              <a:t>interact </a:t>
            </a:r>
            <a:r>
              <a:rPr dirty="0">
                <a:latin typeface="Calibri Light"/>
                <a:cs typeface="Calibri Light"/>
                <a:sym typeface="+mn-ea"/>
              </a:rPr>
              <a:t>with </a:t>
            </a:r>
            <a:r>
              <a:rPr spc="-5" dirty="0">
                <a:latin typeface="Calibri Light"/>
                <a:cs typeface="Calibri Light"/>
                <a:sym typeface="+mn-ea"/>
              </a:rPr>
              <a:t>other students </a:t>
            </a:r>
            <a:r>
              <a:rPr dirty="0">
                <a:latin typeface="Calibri Light"/>
                <a:cs typeface="Calibri Light"/>
                <a:sym typeface="+mn-ea"/>
              </a:rPr>
              <a:t>in the</a:t>
            </a:r>
            <a:r>
              <a:rPr spc="-180" dirty="0">
                <a:latin typeface="Calibri Light"/>
                <a:cs typeface="Calibri Light"/>
                <a:sym typeface="+mn-ea"/>
              </a:rPr>
              <a:t> </a:t>
            </a:r>
            <a:r>
              <a:rPr dirty="0">
                <a:latin typeface="Calibri Light"/>
                <a:cs typeface="Calibri Light"/>
                <a:sym typeface="+mn-ea"/>
              </a:rPr>
              <a:t>unit.</a:t>
            </a:r>
            <a:endParaRPr>
              <a:latin typeface="Calibri Light"/>
              <a:cs typeface="Calibri Light"/>
            </a:endParaRPr>
          </a:p>
          <a:p>
            <a:pPr marL="354965" indent="-342900">
              <a:lnSpc>
                <a:spcPct val="100000"/>
              </a:lnSpc>
              <a:spcBef>
                <a:spcPts val="720"/>
              </a:spcBef>
              <a:buFont typeface="Wingdings" panose="05000000000000000000" charset="0"/>
              <a:buChar char=""/>
              <a:tabLst>
                <a:tab pos="241300" algn="l"/>
                <a:tab pos="241935" algn="l"/>
              </a:tabLst>
            </a:pPr>
            <a:r>
              <a:rPr lang="en-US" altLang="en-AU"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You will need to have regular and reliable broadband access to complete unit requirements. </a:t>
            </a:r>
            <a:endParaRPr lang="en-US" altLang="en-AU" sz="2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B962C8B-B14F-4D97-AF65-F5344CB8AC3E}" type="datetime1">
              <a:rPr lang="en-US" smtClean="0"/>
            </a:fld>
            <a:endParaRPr lang="en-US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075" y="1831975"/>
            <a:ext cx="2390140" cy="2326640"/>
          </a:xfrm>
        </p:spPr>
        <p:txBody>
          <a:bodyPr vert="horz">
            <a:normAutofit/>
          </a:bodyPr>
          <a:p>
            <a:pPr algn="ctr"/>
            <a:r>
              <a:rPr lang="en-US" sz="3600" dirty="0">
                <a:latin typeface="Arial Rounded MT Bold" panose="020F0704030504030204" pitchFamily="34" charset="0"/>
                <a:ea typeface="+mn-ea"/>
                <a:cs typeface="+mn-cs"/>
              </a:rPr>
              <a:t>Learning Schedule</a:t>
            </a:r>
            <a:endParaRPr lang="en-US" sz="3600" dirty="0">
              <a:latin typeface="Arial Rounded MT Bold" panose="020F0704030504030204" pitchFamily="34" charset="0"/>
              <a:ea typeface="+mn-ea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BB962C8B-B14F-4D97-AF65-F5344CB8AC3E}" type="datetime1">
              <a:rPr lang="en-US" smtClean="0"/>
            </a:fld>
            <a:endParaRPr lang="en-US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2585085" y="0"/>
            <a:ext cx="4920615" cy="6772275"/>
            <a:chOff x="4071" y="0"/>
            <a:chExt cx="7749" cy="10665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071" y="0"/>
              <a:ext cx="7748" cy="544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090" y="5339"/>
              <a:ext cx="7730" cy="532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4090</Words>
  <Application>WPS Spreadsheets</Application>
  <PresentationFormat>Widescreen</PresentationFormat>
  <Paragraphs>187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33" baseType="lpstr">
      <vt:lpstr>Arial</vt:lpstr>
      <vt:lpstr>SimSun</vt:lpstr>
      <vt:lpstr>Wingdings</vt:lpstr>
      <vt:lpstr>Cambria</vt:lpstr>
      <vt:lpstr>苹方-简</vt:lpstr>
      <vt:lpstr>Corbel</vt:lpstr>
      <vt:lpstr>Candara</vt:lpstr>
      <vt:lpstr>Arial Rounded MT Bold</vt:lpstr>
      <vt:lpstr>Wingdings</vt:lpstr>
      <vt:lpstr>Calibri Light</vt:lpstr>
      <vt:lpstr>Helvetica Neue</vt:lpstr>
      <vt:lpstr>Times New Roman</vt:lpstr>
      <vt:lpstr>Microsoft YaHei</vt:lpstr>
      <vt:lpstr>汉仪旗黑</vt:lpstr>
      <vt:lpstr>Arial Unicode MS</vt:lpstr>
      <vt:lpstr>Calibri</vt:lpstr>
      <vt:lpstr>Open Sans</vt:lpstr>
      <vt:lpstr>Thonburi</vt:lpstr>
      <vt:lpstr>Calibri Light</vt:lpstr>
      <vt:lpstr>宋体</vt:lpstr>
      <vt:lpstr>Office Theme</vt:lpstr>
      <vt:lpstr> HIT391: Machine Learning: Advancements and Applications</vt:lpstr>
      <vt:lpstr>PowerPoint 演示文稿</vt:lpstr>
      <vt:lpstr>PowerPoint 演示文稿</vt:lpstr>
      <vt:lpstr>Learning Outcomes</vt:lpstr>
      <vt:lpstr>Assessment Items</vt:lpstr>
      <vt:lpstr>PowerPoint 演示文稿</vt:lpstr>
      <vt:lpstr>PowerPoint 演示文稿</vt:lpstr>
      <vt:lpstr>PowerPoint 演示文稿</vt:lpstr>
      <vt:lpstr>Learning Schedule</vt:lpstr>
      <vt:lpstr>Resources</vt:lpstr>
      <vt:lpstr>Additional Resources</vt:lpstr>
      <vt:lpstr>Hardware Requirements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_x000B_HIT391: Machine Learning and Artificial Intelligence</dc:title>
  <dc:creator>janice</dc:creator>
  <cp:lastModifiedBy>janice</cp:lastModifiedBy>
  <cp:revision>24</cp:revision>
  <dcterms:created xsi:type="dcterms:W3CDTF">2025-03-02T16:20:50Z</dcterms:created>
  <dcterms:modified xsi:type="dcterms:W3CDTF">2025-03-02T16:20:50Z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1033-6.10.0.8196</vt:lpwstr>
  </property>
  <property fmtid="{D5CDD505-2E9C-101B-9397-08002B2CF9AE}" pid="3" name="ICV">
    <vt:lpwstr>85806B3E4D712C425963C4670594F389_42</vt:lpwstr>
  </property>
</Properties>
</file>

<file path=docProps/thumbnail.jpeg>
</file>